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3"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Copperplate Gothic Bold" panose="020E0705020206020404" pitchFamily="34" charset="0"/>
      <p:regular r:id="rId20"/>
    </p:embeddedFont>
    <p:embeddedFont>
      <p:font typeface="Dream Avenue" panose="020B0604020202020204" charset="0"/>
      <p:regular r:id="rId21"/>
    </p:embeddedFont>
    <p:embeddedFont>
      <p:font typeface="Lora" pitchFamily="2" charset="0"/>
      <p:regular r:id="rId22"/>
      <p:bold r:id="rId23"/>
      <p:italic r:id="rId24"/>
      <p:boldItalic r:id="rId25"/>
    </p:embeddedFont>
    <p:embeddedFont>
      <p:font typeface="Lora Bold" charset="0"/>
      <p:regular r:id="rId26"/>
    </p:embeddedFont>
    <p:embeddedFont>
      <p:font typeface="Lora Bold Italics" panose="020B0604020202020204" charset="0"/>
      <p:regular r:id="rId27"/>
    </p:embeddedFont>
    <p:embeddedFont>
      <p:font typeface="Lora Italics" panose="020B0604020202020204" charset="0"/>
      <p:regular r:id="rId28"/>
    </p:embeddedFont>
    <p:embeddedFont>
      <p:font typeface="Merriweather" panose="00000500000000000000" pitchFamily="2" charset="0"/>
      <p:regular r:id="rId29"/>
      <p:bold r:id="rId30"/>
      <p:italic r:id="rId31"/>
      <p:boldItalic r:id="rId32"/>
    </p:embeddedFont>
    <p:embeddedFont>
      <p:font typeface="TAN Pearl"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gif"/></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6.svg"/><Relationship Id="rId7" Type="http://schemas.openxmlformats.org/officeDocument/2006/relationships/image" Target="../media/image44.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49.jp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8.jpg"/><Relationship Id="rId5" Type="http://schemas.openxmlformats.org/officeDocument/2006/relationships/image" Target="../media/image47.sv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hyperlink" Target="https://chat.openai.com/c/1f531c51-52bf-4c4c-8a92-6e63f2ca15a8" TargetMode="External"/><Relationship Id="rId3" Type="http://schemas.openxmlformats.org/officeDocument/2006/relationships/image" Target="../media/image16.svg"/><Relationship Id="rId7" Type="http://schemas.openxmlformats.org/officeDocument/2006/relationships/hyperlink" Target="https://www.tensorflow.org/community"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hyperlink" Target="https://teachablemachine.withgoogle.co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svg"/><Relationship Id="rId7" Type="http://schemas.openxmlformats.org/officeDocument/2006/relationships/image" Target="../media/image20.gif"/><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9.sv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gif"/></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30.gif"/><Relationship Id="rId4" Type="http://schemas.openxmlformats.org/officeDocument/2006/relationships/image" Target="../media/image29.gif"/></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3FFE7E-CCDC-66AB-5209-81EB82D9F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810"/>
            <a:ext cx="18288000" cy="10312810"/>
          </a:xfrm>
          <a:prstGeom prst="rect">
            <a:avLst/>
          </a:prstGeom>
        </p:spPr>
      </p:pic>
      <p:sp>
        <p:nvSpPr>
          <p:cNvPr id="6" name="Rectangle 5">
            <a:extLst>
              <a:ext uri="{FF2B5EF4-FFF2-40B4-BE49-F238E27FC236}">
                <a16:creationId xmlns:a16="http://schemas.microsoft.com/office/drawing/2014/main" id="{25B12A78-E11A-A50A-4F08-370E040E1030}"/>
              </a:ext>
            </a:extLst>
          </p:cNvPr>
          <p:cNvSpPr/>
          <p:nvPr/>
        </p:nvSpPr>
        <p:spPr>
          <a:xfrm>
            <a:off x="762000" y="419100"/>
            <a:ext cx="16764000" cy="9144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EDF326A1-490F-9BB9-360F-7B5978540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876300"/>
            <a:ext cx="2620434" cy="2620434"/>
          </a:xfrm>
          <a:prstGeom prst="rect">
            <a:avLst/>
          </a:prstGeom>
        </p:spPr>
      </p:pic>
      <p:sp>
        <p:nvSpPr>
          <p:cNvPr id="9" name="TextBox 8">
            <a:extLst>
              <a:ext uri="{FF2B5EF4-FFF2-40B4-BE49-F238E27FC236}">
                <a16:creationId xmlns:a16="http://schemas.microsoft.com/office/drawing/2014/main" id="{A80AC847-678A-51B5-99C8-EFD4B1433125}"/>
              </a:ext>
            </a:extLst>
          </p:cNvPr>
          <p:cNvSpPr txBox="1"/>
          <p:nvPr/>
        </p:nvSpPr>
        <p:spPr>
          <a:xfrm>
            <a:off x="4449234" y="1039661"/>
            <a:ext cx="12192000" cy="2123658"/>
          </a:xfrm>
          <a:prstGeom prst="rect">
            <a:avLst/>
          </a:prstGeom>
          <a:noFill/>
        </p:spPr>
        <p:txBody>
          <a:bodyPr wrap="square" rtlCol="0">
            <a:spAutoFit/>
          </a:bodyPr>
          <a:lstStyle/>
          <a:p>
            <a:pPr algn="ctr"/>
            <a:r>
              <a:rPr lang="en-US" sz="4400" dirty="0">
                <a:solidFill>
                  <a:srgbClr val="002060"/>
                </a:solidFill>
                <a:latin typeface="Copperplate Gothic Bold" panose="020E0705020206020404" pitchFamily="34" charset="0"/>
              </a:rPr>
              <a:t>D.Y. PATIL COLLEGE OF ENGINEERING AND TECNOLOGY, KASBA BAWDA, KOLHAPUR </a:t>
            </a:r>
            <a:endParaRPr lang="en-IN" sz="4400" dirty="0">
              <a:solidFill>
                <a:srgbClr val="002060"/>
              </a:solidFill>
              <a:latin typeface="Copperplate Gothic Bold" panose="020E0705020206020404" pitchFamily="34" charset="0"/>
            </a:endParaRPr>
          </a:p>
        </p:txBody>
      </p:sp>
      <p:sp>
        <p:nvSpPr>
          <p:cNvPr id="10" name="TextBox 9">
            <a:extLst>
              <a:ext uri="{FF2B5EF4-FFF2-40B4-BE49-F238E27FC236}">
                <a16:creationId xmlns:a16="http://schemas.microsoft.com/office/drawing/2014/main" id="{01ACC794-A465-2516-A293-FE3827C2DF29}"/>
              </a:ext>
            </a:extLst>
          </p:cNvPr>
          <p:cNvSpPr txBox="1"/>
          <p:nvPr/>
        </p:nvSpPr>
        <p:spPr>
          <a:xfrm>
            <a:off x="7391400" y="3256963"/>
            <a:ext cx="10591800" cy="523220"/>
          </a:xfrm>
          <a:prstGeom prst="rect">
            <a:avLst/>
          </a:prstGeom>
          <a:noFill/>
        </p:spPr>
        <p:txBody>
          <a:bodyPr wrap="square" rtlCol="0">
            <a:spAutoFit/>
          </a:bodyPr>
          <a:lstStyle/>
          <a:p>
            <a:r>
              <a:rPr lang="en-US" sz="2800" dirty="0">
                <a:solidFill>
                  <a:srgbClr val="002060"/>
                </a:solidFill>
                <a:latin typeface="Copperplate Gothic Bold" panose="020E0705020206020404" pitchFamily="34" charset="0"/>
              </a:rPr>
              <a:t>A project presentation on </a:t>
            </a:r>
            <a:endParaRPr lang="en-IN" sz="2800" dirty="0">
              <a:solidFill>
                <a:srgbClr val="002060"/>
              </a:solidFill>
              <a:latin typeface="Copperplate Gothic Bold" panose="020E0705020206020404" pitchFamily="34" charset="0"/>
            </a:endParaRPr>
          </a:p>
        </p:txBody>
      </p:sp>
      <p:sp>
        <p:nvSpPr>
          <p:cNvPr id="11" name="TextBox 10">
            <a:extLst>
              <a:ext uri="{FF2B5EF4-FFF2-40B4-BE49-F238E27FC236}">
                <a16:creationId xmlns:a16="http://schemas.microsoft.com/office/drawing/2014/main" id="{FC7A5369-BFC0-8658-EF8B-BAC7B25DB8A2}"/>
              </a:ext>
            </a:extLst>
          </p:cNvPr>
          <p:cNvSpPr txBox="1"/>
          <p:nvPr/>
        </p:nvSpPr>
        <p:spPr>
          <a:xfrm>
            <a:off x="4648200" y="3887219"/>
            <a:ext cx="12192000" cy="830997"/>
          </a:xfrm>
          <a:prstGeom prst="rect">
            <a:avLst/>
          </a:prstGeom>
          <a:noFill/>
        </p:spPr>
        <p:txBody>
          <a:bodyPr wrap="square" rtlCol="0">
            <a:spAutoFit/>
          </a:bodyPr>
          <a:lstStyle/>
          <a:p>
            <a:pPr algn="ctr"/>
            <a:r>
              <a:rPr lang="en-US" sz="4800" dirty="0">
                <a:solidFill>
                  <a:srgbClr val="002060"/>
                </a:solidFill>
                <a:latin typeface="Copperplate Gothic Bold" panose="020E0705020206020404" pitchFamily="34" charset="0"/>
              </a:rPr>
              <a:t>“Sign Language Recognition”</a:t>
            </a:r>
            <a:endParaRPr lang="en-IN" sz="4800" dirty="0">
              <a:solidFill>
                <a:srgbClr val="002060"/>
              </a:solidFill>
              <a:latin typeface="Copperplate Gothic Bold" panose="020E0705020206020404" pitchFamily="34" charset="0"/>
            </a:endParaRPr>
          </a:p>
        </p:txBody>
      </p:sp>
      <p:sp>
        <p:nvSpPr>
          <p:cNvPr id="16" name="TextBox 15">
            <a:extLst>
              <a:ext uri="{FF2B5EF4-FFF2-40B4-BE49-F238E27FC236}">
                <a16:creationId xmlns:a16="http://schemas.microsoft.com/office/drawing/2014/main" id="{4CEF7D8F-CEA2-F2BF-2193-4DA9F1D7EF82}"/>
              </a:ext>
            </a:extLst>
          </p:cNvPr>
          <p:cNvSpPr txBox="1"/>
          <p:nvPr/>
        </p:nvSpPr>
        <p:spPr>
          <a:xfrm>
            <a:off x="1060449" y="7979332"/>
            <a:ext cx="5592234" cy="1569660"/>
          </a:xfrm>
          <a:prstGeom prst="rect">
            <a:avLst/>
          </a:prstGeom>
          <a:noFill/>
        </p:spPr>
        <p:txBody>
          <a:bodyPr wrap="square" rtlCol="0">
            <a:spAutoFit/>
          </a:bodyPr>
          <a:lstStyle/>
          <a:p>
            <a:r>
              <a:rPr lang="en-US" sz="2400" dirty="0">
                <a:solidFill>
                  <a:srgbClr val="002060"/>
                </a:solidFill>
                <a:latin typeface="Copperplate Gothic Bold" panose="020E0705020206020404" pitchFamily="34" charset="0"/>
              </a:rPr>
              <a:t>Under The Guidance Of</a:t>
            </a:r>
          </a:p>
          <a:p>
            <a:r>
              <a:rPr lang="en-US" sz="2400" dirty="0">
                <a:solidFill>
                  <a:srgbClr val="002060"/>
                </a:solidFill>
                <a:latin typeface="Copperplate Gothic Bold" panose="020E0705020206020404" pitchFamily="34" charset="0"/>
              </a:rPr>
              <a:t>Mrs. Tejashree Deokar</a:t>
            </a:r>
          </a:p>
          <a:p>
            <a:endParaRPr lang="en-US" sz="2400" dirty="0">
              <a:solidFill>
                <a:srgbClr val="002060"/>
              </a:solidFill>
              <a:latin typeface="Copperplate Gothic Bold" panose="020E0705020206020404" pitchFamily="34" charset="0"/>
            </a:endParaRPr>
          </a:p>
          <a:p>
            <a:endParaRPr lang="en-IN" sz="2400" dirty="0">
              <a:solidFill>
                <a:srgbClr val="002060"/>
              </a:solidFill>
              <a:latin typeface="Copperplate Gothic Bold" panose="020E0705020206020404" pitchFamily="34" charset="0"/>
            </a:endParaRPr>
          </a:p>
        </p:txBody>
      </p:sp>
    </p:spTree>
    <p:extLst>
      <p:ext uri="{BB962C8B-B14F-4D97-AF65-F5344CB8AC3E}">
        <p14:creationId xmlns:p14="http://schemas.microsoft.com/office/powerpoint/2010/main" val="2108273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705225" y="2439980"/>
            <a:ext cx="4073967" cy="5358161"/>
          </a:xfrm>
          <a:custGeom>
            <a:avLst/>
            <a:gdLst/>
            <a:ahLst/>
            <a:cxnLst/>
            <a:rect l="l" t="t" r="r" b="b"/>
            <a:pathLst>
              <a:path w="4073967" h="5358161">
                <a:moveTo>
                  <a:pt x="0" y="0"/>
                </a:moveTo>
                <a:lnTo>
                  <a:pt x="4073967" y="0"/>
                </a:lnTo>
                <a:lnTo>
                  <a:pt x="4073967" y="5358162"/>
                </a:lnTo>
                <a:lnTo>
                  <a:pt x="0" y="5358162"/>
                </a:lnTo>
                <a:lnTo>
                  <a:pt x="0" y="0"/>
                </a:lnTo>
                <a:close/>
              </a:path>
            </a:pathLst>
          </a:custGeom>
          <a:blipFill>
            <a:blip r:embed="rId2"/>
            <a:stretch>
              <a:fillRect t="-6187" b="-14955"/>
            </a:stretch>
          </a:blipFill>
        </p:spPr>
      </p:sp>
      <p:sp>
        <p:nvSpPr>
          <p:cNvPr id="3" name="Freeform 3"/>
          <p:cNvSpPr/>
          <p:nvPr/>
        </p:nvSpPr>
        <p:spPr>
          <a:xfrm>
            <a:off x="4988742" y="2488858"/>
            <a:ext cx="3944744" cy="5309283"/>
          </a:xfrm>
          <a:custGeom>
            <a:avLst/>
            <a:gdLst/>
            <a:ahLst/>
            <a:cxnLst/>
            <a:rect l="l" t="t" r="r" b="b"/>
            <a:pathLst>
              <a:path w="3944744" h="5309283">
                <a:moveTo>
                  <a:pt x="0" y="0"/>
                </a:moveTo>
                <a:lnTo>
                  <a:pt x="3944744" y="0"/>
                </a:lnTo>
                <a:lnTo>
                  <a:pt x="3944744" y="5309284"/>
                </a:lnTo>
                <a:lnTo>
                  <a:pt x="0" y="5309284"/>
                </a:lnTo>
                <a:lnTo>
                  <a:pt x="0" y="0"/>
                </a:lnTo>
                <a:close/>
              </a:path>
            </a:pathLst>
          </a:custGeom>
          <a:blipFill>
            <a:blip r:embed="rId3"/>
            <a:stretch>
              <a:fillRect l="-2978" r="-11464"/>
            </a:stretch>
          </a:blipFill>
        </p:spPr>
      </p:sp>
      <p:sp>
        <p:nvSpPr>
          <p:cNvPr id="4" name="Freeform 4"/>
          <p:cNvSpPr/>
          <p:nvPr/>
        </p:nvSpPr>
        <p:spPr>
          <a:xfrm>
            <a:off x="9144000" y="2488858"/>
            <a:ext cx="4472646" cy="5309283"/>
          </a:xfrm>
          <a:custGeom>
            <a:avLst/>
            <a:gdLst/>
            <a:ahLst/>
            <a:cxnLst/>
            <a:rect l="l" t="t" r="r" b="b"/>
            <a:pathLst>
              <a:path w="4472646" h="5309283">
                <a:moveTo>
                  <a:pt x="0" y="0"/>
                </a:moveTo>
                <a:lnTo>
                  <a:pt x="4472646" y="0"/>
                </a:lnTo>
                <a:lnTo>
                  <a:pt x="4472646" y="5309284"/>
                </a:lnTo>
                <a:lnTo>
                  <a:pt x="0" y="5309284"/>
                </a:lnTo>
                <a:lnTo>
                  <a:pt x="0" y="0"/>
                </a:lnTo>
                <a:close/>
              </a:path>
            </a:pathLst>
          </a:custGeom>
          <a:blipFill>
            <a:blip r:embed="rId4"/>
            <a:stretch>
              <a:fillRect l="-12219" r="-6485"/>
            </a:stretch>
          </a:blipFill>
        </p:spPr>
      </p:sp>
      <p:sp>
        <p:nvSpPr>
          <p:cNvPr id="5" name="Freeform 5"/>
          <p:cNvSpPr/>
          <p:nvPr/>
        </p:nvSpPr>
        <p:spPr>
          <a:xfrm>
            <a:off x="13960961" y="2439980"/>
            <a:ext cx="3754888" cy="5407039"/>
          </a:xfrm>
          <a:custGeom>
            <a:avLst/>
            <a:gdLst/>
            <a:ahLst/>
            <a:cxnLst/>
            <a:rect l="l" t="t" r="r" b="b"/>
            <a:pathLst>
              <a:path w="3754888" h="5407039">
                <a:moveTo>
                  <a:pt x="0" y="0"/>
                </a:moveTo>
                <a:lnTo>
                  <a:pt x="3754889" y="0"/>
                </a:lnTo>
                <a:lnTo>
                  <a:pt x="3754889" y="5407040"/>
                </a:lnTo>
                <a:lnTo>
                  <a:pt x="0" y="5407040"/>
                </a:lnTo>
                <a:lnTo>
                  <a:pt x="0" y="0"/>
                </a:lnTo>
                <a:close/>
              </a:path>
            </a:pathLst>
          </a:custGeom>
          <a:blipFill>
            <a:blip r:embed="rId5"/>
            <a:stretch>
              <a:fillRect/>
            </a:stretch>
          </a:blipFill>
        </p:spPr>
      </p:sp>
      <p:sp>
        <p:nvSpPr>
          <p:cNvPr id="6" name="TextBox 6"/>
          <p:cNvSpPr txBox="1"/>
          <p:nvPr/>
        </p:nvSpPr>
        <p:spPr>
          <a:xfrm>
            <a:off x="4381263" y="736951"/>
            <a:ext cx="9525474" cy="1279055"/>
          </a:xfrm>
          <a:prstGeom prst="rect">
            <a:avLst/>
          </a:prstGeom>
        </p:spPr>
        <p:txBody>
          <a:bodyPr lIns="0" tIns="0" rIns="0" bIns="0" rtlCol="0" anchor="t">
            <a:spAutoFit/>
          </a:bodyPr>
          <a:lstStyle/>
          <a:p>
            <a:pPr marL="0" lvl="0" indent="0" algn="ctr">
              <a:lnSpc>
                <a:spcPts val="10350"/>
              </a:lnSpc>
              <a:spcBef>
                <a:spcPct val="0"/>
              </a:spcBef>
            </a:pPr>
            <a:r>
              <a:rPr lang="en-US" sz="7393" spc="96">
                <a:solidFill>
                  <a:srgbClr val="000000"/>
                </a:solidFill>
                <a:latin typeface="Dream Avenue"/>
              </a:rPr>
              <a:t>Image Enhancement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29956" y="5944026"/>
            <a:ext cx="19947911" cy="7894014"/>
            <a:chOff x="0" y="0"/>
            <a:chExt cx="5039628" cy="1994339"/>
          </a:xfrm>
        </p:grpSpPr>
        <p:sp>
          <p:nvSpPr>
            <p:cNvPr id="3" name="Freeform 3"/>
            <p:cNvSpPr/>
            <p:nvPr/>
          </p:nvSpPr>
          <p:spPr>
            <a:xfrm>
              <a:off x="0" y="0"/>
              <a:ext cx="5039628" cy="1994339"/>
            </a:xfrm>
            <a:custGeom>
              <a:avLst/>
              <a:gdLst/>
              <a:ahLst/>
              <a:cxnLst/>
              <a:rect l="l" t="t" r="r" b="b"/>
              <a:pathLst>
                <a:path w="5039628" h="1994339">
                  <a:moveTo>
                    <a:pt x="0" y="0"/>
                  </a:moveTo>
                  <a:lnTo>
                    <a:pt x="5039628" y="0"/>
                  </a:lnTo>
                  <a:lnTo>
                    <a:pt x="5039628" y="1994339"/>
                  </a:lnTo>
                  <a:lnTo>
                    <a:pt x="0" y="1994339"/>
                  </a:lnTo>
                  <a:close/>
                </a:path>
              </a:pathLst>
            </a:custGeom>
            <a:solidFill>
              <a:srgbClr val="DFD3CA"/>
            </a:solidFill>
            <a:ln cap="sq">
              <a:noFill/>
              <a:prstDash val="solid"/>
              <a:miter/>
            </a:ln>
          </p:spPr>
        </p:sp>
        <p:sp>
          <p:nvSpPr>
            <p:cNvPr id="4" name="TextBox 4"/>
            <p:cNvSpPr txBox="1"/>
            <p:nvPr/>
          </p:nvSpPr>
          <p:spPr>
            <a:xfrm>
              <a:off x="0" y="-47625"/>
              <a:ext cx="5039628" cy="2041964"/>
            </a:xfrm>
            <a:prstGeom prst="rect">
              <a:avLst/>
            </a:prstGeom>
          </p:spPr>
          <p:txBody>
            <a:bodyPr lIns="0" tIns="0" rIns="0" bIns="0" rtlCol="0" anchor="ctr"/>
            <a:lstStyle/>
            <a:p>
              <a:pPr marL="0" lvl="0" indent="0" algn="ctr">
                <a:lnSpc>
                  <a:spcPts val="3804"/>
                </a:lnSpc>
                <a:spcBef>
                  <a:spcPct val="0"/>
                </a:spcBef>
              </a:pPr>
              <a:endParaRPr/>
            </a:p>
          </p:txBody>
        </p:sp>
      </p:grpSp>
      <p:sp>
        <p:nvSpPr>
          <p:cNvPr id="5" name="Freeform 5"/>
          <p:cNvSpPr/>
          <p:nvPr/>
        </p:nvSpPr>
        <p:spPr>
          <a:xfrm rot="2571718">
            <a:off x="-2175741" y="8229600"/>
            <a:ext cx="3992153" cy="4114800"/>
          </a:xfrm>
          <a:custGeom>
            <a:avLst/>
            <a:gdLst/>
            <a:ahLst/>
            <a:cxnLst/>
            <a:rect l="l" t="t" r="r" b="b"/>
            <a:pathLst>
              <a:path w="3992153" h="4114800">
                <a:moveTo>
                  <a:pt x="0" y="0"/>
                </a:moveTo>
                <a:lnTo>
                  <a:pt x="3992154" y="0"/>
                </a:lnTo>
                <a:lnTo>
                  <a:pt x="399215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8100000">
            <a:off x="15981942" y="-1788025"/>
            <a:ext cx="3992153" cy="4114800"/>
          </a:xfrm>
          <a:custGeom>
            <a:avLst/>
            <a:gdLst/>
            <a:ahLst/>
            <a:cxnLst/>
            <a:rect l="l" t="t" r="r" b="b"/>
            <a:pathLst>
              <a:path w="3992153" h="4114800">
                <a:moveTo>
                  <a:pt x="0" y="0"/>
                </a:moveTo>
                <a:lnTo>
                  <a:pt x="3992153" y="0"/>
                </a:lnTo>
                <a:lnTo>
                  <a:pt x="39921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7"/>
          <p:cNvPicPr>
            <a:picLocks noChangeAspect="1"/>
          </p:cNvPicPr>
          <p:nvPr/>
        </p:nvPicPr>
        <p:blipFill>
          <a:blip r:embed="rId4"/>
          <a:srcRect/>
          <a:stretch>
            <a:fillRect/>
          </a:stretch>
        </p:blipFill>
        <p:spPr>
          <a:xfrm>
            <a:off x="322879" y="739239"/>
            <a:ext cx="1743991" cy="2101194"/>
          </a:xfrm>
          <a:prstGeom prst="rect">
            <a:avLst/>
          </a:prstGeom>
        </p:spPr>
      </p:pic>
      <p:sp>
        <p:nvSpPr>
          <p:cNvPr id="8" name="Freeform 8"/>
          <p:cNvSpPr/>
          <p:nvPr/>
        </p:nvSpPr>
        <p:spPr>
          <a:xfrm>
            <a:off x="10387656" y="1339130"/>
            <a:ext cx="7375779" cy="8229600"/>
          </a:xfrm>
          <a:custGeom>
            <a:avLst/>
            <a:gdLst/>
            <a:ahLst/>
            <a:cxnLst/>
            <a:rect l="l" t="t" r="r" b="b"/>
            <a:pathLst>
              <a:path w="7375779" h="8229600">
                <a:moveTo>
                  <a:pt x="0" y="0"/>
                </a:moveTo>
                <a:lnTo>
                  <a:pt x="7375779" y="0"/>
                </a:lnTo>
                <a:lnTo>
                  <a:pt x="7375779" y="8229600"/>
                </a:lnTo>
                <a:lnTo>
                  <a:pt x="0" y="8229600"/>
                </a:lnTo>
                <a:lnTo>
                  <a:pt x="0" y="0"/>
                </a:lnTo>
                <a:close/>
              </a:path>
            </a:pathLst>
          </a:custGeom>
          <a:blipFill>
            <a:blip r:embed="rId5"/>
            <a:stretch>
              <a:fillRect/>
            </a:stretch>
          </a:blipFill>
        </p:spPr>
      </p:sp>
      <p:sp>
        <p:nvSpPr>
          <p:cNvPr id="9" name="TextBox 9"/>
          <p:cNvSpPr txBox="1"/>
          <p:nvPr/>
        </p:nvSpPr>
        <p:spPr>
          <a:xfrm>
            <a:off x="2245283" y="762000"/>
            <a:ext cx="6898717" cy="2163309"/>
          </a:xfrm>
          <a:prstGeom prst="rect">
            <a:avLst/>
          </a:prstGeom>
        </p:spPr>
        <p:txBody>
          <a:bodyPr lIns="0" tIns="0" rIns="0" bIns="0" rtlCol="0" anchor="t">
            <a:spAutoFit/>
          </a:bodyPr>
          <a:lstStyle/>
          <a:p>
            <a:pPr marL="0" lvl="0" indent="0" algn="l">
              <a:lnSpc>
                <a:spcPts val="8632"/>
              </a:lnSpc>
              <a:spcBef>
                <a:spcPct val="0"/>
              </a:spcBef>
            </a:pPr>
            <a:r>
              <a:rPr lang="en-US" sz="5263">
                <a:solidFill>
                  <a:srgbClr val="000000"/>
                </a:solidFill>
                <a:latin typeface="TAN Pearl"/>
              </a:rPr>
              <a:t>Image Whitening: </a:t>
            </a:r>
          </a:p>
        </p:txBody>
      </p:sp>
      <p:sp>
        <p:nvSpPr>
          <p:cNvPr id="10" name="TextBox 10"/>
          <p:cNvSpPr txBox="1"/>
          <p:nvPr/>
        </p:nvSpPr>
        <p:spPr>
          <a:xfrm>
            <a:off x="1397429" y="3278583"/>
            <a:ext cx="8330543" cy="1764907"/>
          </a:xfrm>
          <a:prstGeom prst="rect">
            <a:avLst/>
          </a:prstGeom>
        </p:spPr>
        <p:txBody>
          <a:bodyPr lIns="0" tIns="0" rIns="0" bIns="0" rtlCol="0" anchor="t">
            <a:spAutoFit/>
          </a:bodyPr>
          <a:lstStyle/>
          <a:p>
            <a:pPr marL="267867" lvl="1" algn="l">
              <a:lnSpc>
                <a:spcPts val="3473"/>
              </a:lnSpc>
            </a:pPr>
            <a:r>
              <a:rPr lang="en-US" sz="2481" dirty="0">
                <a:solidFill>
                  <a:srgbClr val="010101"/>
                </a:solidFill>
                <a:latin typeface="Lora"/>
              </a:rPr>
              <a:t> </a:t>
            </a:r>
          </a:p>
          <a:p>
            <a:pPr marL="535735" lvl="1" indent="-267868" algn="l">
              <a:lnSpc>
                <a:spcPts val="3473"/>
              </a:lnSpc>
              <a:buFont typeface="Arial"/>
              <a:buChar char="•"/>
            </a:pPr>
            <a:r>
              <a:rPr lang="en-US" sz="2481" dirty="0">
                <a:solidFill>
                  <a:srgbClr val="010101"/>
                </a:solidFill>
                <a:latin typeface="Lora"/>
              </a:rPr>
              <a:t>ZCA algorithm decorrelates the data, and removes the redundant, or obvious, information out of the data. </a:t>
            </a:r>
          </a:p>
        </p:txBody>
      </p:sp>
      <p:sp>
        <p:nvSpPr>
          <p:cNvPr id="11" name="TextBox 11"/>
          <p:cNvSpPr txBox="1"/>
          <p:nvPr/>
        </p:nvSpPr>
        <p:spPr>
          <a:xfrm>
            <a:off x="1529369" y="5545209"/>
            <a:ext cx="8330543" cy="2662588"/>
          </a:xfrm>
          <a:prstGeom prst="rect">
            <a:avLst/>
          </a:prstGeom>
        </p:spPr>
        <p:txBody>
          <a:bodyPr lIns="0" tIns="0" rIns="0" bIns="0" rtlCol="0" anchor="t">
            <a:spAutoFit/>
          </a:bodyPr>
          <a:lstStyle/>
          <a:p>
            <a:pPr marL="535735" lvl="1" indent="-267868" algn="l">
              <a:lnSpc>
                <a:spcPts val="3473"/>
              </a:lnSpc>
              <a:buFont typeface="Arial"/>
              <a:buChar char="•"/>
            </a:pPr>
            <a:r>
              <a:rPr lang="en-US" sz="2481" dirty="0">
                <a:solidFill>
                  <a:srgbClr val="010101"/>
                </a:solidFill>
                <a:latin typeface="Lora"/>
              </a:rPr>
              <a:t>This allows for the neural network to look for more complex and sophisticated relationships</a:t>
            </a:r>
          </a:p>
          <a:p>
            <a:pPr marL="535735" lvl="1" indent="-267868" algn="l">
              <a:lnSpc>
                <a:spcPts val="3473"/>
              </a:lnSpc>
              <a:buFont typeface="Arial"/>
              <a:buChar char="•"/>
            </a:pPr>
            <a:endParaRPr lang="en-US" sz="2481" dirty="0">
              <a:solidFill>
                <a:srgbClr val="010101"/>
              </a:solidFill>
              <a:latin typeface="Lora"/>
            </a:endParaRPr>
          </a:p>
          <a:p>
            <a:pPr marL="535735" lvl="1" indent="-267868" algn="l">
              <a:lnSpc>
                <a:spcPts val="3473"/>
              </a:lnSpc>
              <a:buFont typeface="Arial"/>
              <a:buChar char="•"/>
            </a:pPr>
            <a:r>
              <a:rPr lang="en-US" sz="2481" dirty="0">
                <a:solidFill>
                  <a:srgbClr val="010101"/>
                </a:solidFill>
                <a:latin typeface="Lora"/>
              </a:rPr>
              <a:t> and to uncover the underlying structure of the patterns it is being trained on.</a:t>
            </a:r>
          </a:p>
          <a:p>
            <a:pPr algn="l">
              <a:lnSpc>
                <a:spcPts val="3473"/>
              </a:lnSpc>
            </a:pPr>
            <a:endParaRPr lang="en-US" sz="2481" dirty="0">
              <a:solidFill>
                <a:srgbClr val="010101"/>
              </a:solidFill>
              <a:latin typeface="Lor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1595656" y="0"/>
            <a:ext cx="6692344" cy="10287000"/>
          </a:xfrm>
          <a:custGeom>
            <a:avLst/>
            <a:gdLst/>
            <a:ahLst/>
            <a:cxnLst/>
            <a:rect l="l" t="t" r="r" b="b"/>
            <a:pathLst>
              <a:path w="6692344" h="10287000">
                <a:moveTo>
                  <a:pt x="0" y="0"/>
                </a:moveTo>
                <a:lnTo>
                  <a:pt x="6692344" y="0"/>
                </a:lnTo>
                <a:lnTo>
                  <a:pt x="6692344" y="10287000"/>
                </a:lnTo>
                <a:lnTo>
                  <a:pt x="0" y="10287000"/>
                </a:lnTo>
                <a:lnTo>
                  <a:pt x="0" y="0"/>
                </a:lnTo>
                <a:close/>
              </a:path>
            </a:pathLst>
          </a:custGeom>
          <a:blipFill>
            <a:blip r:embed="rId2"/>
            <a:stretch>
              <a:fillRect l="-1205" r="-1205"/>
            </a:stretch>
          </a:blipFill>
        </p:spPr>
      </p:sp>
      <p:grpSp>
        <p:nvGrpSpPr>
          <p:cNvPr id="3" name="Group 3"/>
          <p:cNvGrpSpPr/>
          <p:nvPr/>
        </p:nvGrpSpPr>
        <p:grpSpPr>
          <a:xfrm>
            <a:off x="325213" y="484611"/>
            <a:ext cx="10647825" cy="9317778"/>
            <a:chOff x="0" y="0"/>
            <a:chExt cx="2804366" cy="2454065"/>
          </a:xfrm>
        </p:grpSpPr>
        <p:sp>
          <p:nvSpPr>
            <p:cNvPr id="4" name="Freeform 4"/>
            <p:cNvSpPr/>
            <p:nvPr/>
          </p:nvSpPr>
          <p:spPr>
            <a:xfrm>
              <a:off x="0" y="0"/>
              <a:ext cx="2804366" cy="2454065"/>
            </a:xfrm>
            <a:custGeom>
              <a:avLst/>
              <a:gdLst/>
              <a:ahLst/>
              <a:cxnLst/>
              <a:rect l="l" t="t" r="r" b="b"/>
              <a:pathLst>
                <a:path w="2804366" h="2454065">
                  <a:moveTo>
                    <a:pt x="0" y="0"/>
                  </a:moveTo>
                  <a:lnTo>
                    <a:pt x="2804366" y="0"/>
                  </a:lnTo>
                  <a:lnTo>
                    <a:pt x="2804366" y="2454065"/>
                  </a:lnTo>
                  <a:lnTo>
                    <a:pt x="0" y="2454065"/>
                  </a:lnTo>
                  <a:close/>
                </a:path>
              </a:pathLst>
            </a:custGeom>
            <a:solidFill>
              <a:srgbClr val="000000">
                <a:alpha val="0"/>
              </a:srgbClr>
            </a:solidFill>
            <a:ln w="19050" cap="sq">
              <a:solidFill>
                <a:srgbClr val="000000"/>
              </a:solidFill>
              <a:prstDash val="solid"/>
              <a:miter/>
            </a:ln>
          </p:spPr>
        </p:sp>
        <p:sp>
          <p:nvSpPr>
            <p:cNvPr id="5" name="TextBox 5"/>
            <p:cNvSpPr txBox="1"/>
            <p:nvPr/>
          </p:nvSpPr>
          <p:spPr>
            <a:xfrm>
              <a:off x="0" y="-66675"/>
              <a:ext cx="2804366" cy="2520740"/>
            </a:xfrm>
            <a:prstGeom prst="rect">
              <a:avLst/>
            </a:prstGeom>
          </p:spPr>
          <p:txBody>
            <a:bodyPr lIns="50800" tIns="50800" rIns="50800" bIns="50800" rtlCol="0" anchor="ctr"/>
            <a:lstStyle/>
            <a:p>
              <a:pPr algn="ctr">
                <a:lnSpc>
                  <a:spcPts val="3149"/>
                </a:lnSpc>
              </a:pPr>
              <a:endParaRPr/>
            </a:p>
          </p:txBody>
        </p:sp>
      </p:grpSp>
      <p:sp>
        <p:nvSpPr>
          <p:cNvPr id="6" name="TextBox 6"/>
          <p:cNvSpPr txBox="1"/>
          <p:nvPr/>
        </p:nvSpPr>
        <p:spPr>
          <a:xfrm>
            <a:off x="762190" y="4476473"/>
            <a:ext cx="10050443" cy="3863851"/>
          </a:xfrm>
          <a:prstGeom prst="rect">
            <a:avLst/>
          </a:prstGeom>
        </p:spPr>
        <p:txBody>
          <a:bodyPr lIns="0" tIns="0" rIns="0" bIns="0" rtlCol="0" anchor="t">
            <a:spAutoFit/>
          </a:bodyPr>
          <a:lstStyle/>
          <a:p>
            <a:pPr marL="594781" lvl="1" indent="-297391" algn="l">
              <a:lnSpc>
                <a:spcPts val="3856"/>
              </a:lnSpc>
              <a:buFont typeface="Arial"/>
              <a:buChar char="•"/>
            </a:pPr>
            <a:r>
              <a:rPr lang="en-US" sz="2754">
                <a:solidFill>
                  <a:srgbClr val="010101"/>
                </a:solidFill>
                <a:latin typeface="Lora Bold"/>
              </a:rPr>
              <a:t>Processor:</a:t>
            </a:r>
            <a:r>
              <a:rPr lang="en-US" sz="2754">
                <a:solidFill>
                  <a:srgbClr val="010101"/>
                </a:solidFill>
                <a:latin typeface="Lora"/>
              </a:rPr>
              <a:t> Multi-core processor with adequate processing power.</a:t>
            </a:r>
          </a:p>
          <a:p>
            <a:pPr marL="594781" lvl="1" indent="-297391" algn="l">
              <a:lnSpc>
                <a:spcPts val="3856"/>
              </a:lnSpc>
              <a:buFont typeface="Arial"/>
              <a:buChar char="•"/>
            </a:pPr>
            <a:r>
              <a:rPr lang="en-US" sz="2754">
                <a:solidFill>
                  <a:srgbClr val="010101"/>
                </a:solidFill>
                <a:latin typeface="Lora Bold"/>
              </a:rPr>
              <a:t>Memory (RAM):</a:t>
            </a:r>
            <a:r>
              <a:rPr lang="en-US" sz="2754">
                <a:solidFill>
                  <a:srgbClr val="010101"/>
                </a:solidFill>
                <a:latin typeface="Lora"/>
              </a:rPr>
              <a:t> Sufficient RAM for data processing and analysis.</a:t>
            </a:r>
          </a:p>
          <a:p>
            <a:pPr marL="594781" lvl="1" indent="-297391" algn="l">
              <a:lnSpc>
                <a:spcPts val="3856"/>
              </a:lnSpc>
              <a:buFont typeface="Arial"/>
              <a:buChar char="•"/>
            </a:pPr>
            <a:r>
              <a:rPr lang="en-US" sz="2754">
                <a:solidFill>
                  <a:srgbClr val="010101"/>
                </a:solidFill>
                <a:latin typeface="Lora Bold"/>
              </a:rPr>
              <a:t>Storage:</a:t>
            </a:r>
            <a:r>
              <a:rPr lang="en-US" sz="2754">
                <a:solidFill>
                  <a:srgbClr val="010101"/>
                </a:solidFill>
                <a:latin typeface="Lora"/>
              </a:rPr>
              <a:t> High-capacity storage for storing historical data and analysis results.</a:t>
            </a:r>
          </a:p>
          <a:p>
            <a:pPr marL="594781" lvl="1" indent="-297391" algn="l">
              <a:lnSpc>
                <a:spcPts val="3856"/>
              </a:lnSpc>
              <a:buFont typeface="Arial"/>
              <a:buChar char="•"/>
            </a:pPr>
            <a:r>
              <a:rPr lang="en-US" sz="2754">
                <a:solidFill>
                  <a:srgbClr val="010101"/>
                </a:solidFill>
                <a:latin typeface="Lora Bold"/>
              </a:rPr>
              <a:t>Graphics Processing Unit:</a:t>
            </a:r>
            <a:r>
              <a:rPr lang="en-US" sz="2754">
                <a:solidFill>
                  <a:srgbClr val="010101"/>
                </a:solidFill>
                <a:latin typeface="Lora"/>
              </a:rPr>
              <a:t> Dedicated graphics unit for smooth operation</a:t>
            </a:r>
          </a:p>
        </p:txBody>
      </p:sp>
      <p:sp>
        <p:nvSpPr>
          <p:cNvPr id="7" name="TextBox 7"/>
          <p:cNvSpPr txBox="1"/>
          <p:nvPr/>
        </p:nvSpPr>
        <p:spPr>
          <a:xfrm>
            <a:off x="1145775" y="635920"/>
            <a:ext cx="9283274" cy="2370346"/>
          </a:xfrm>
          <a:prstGeom prst="rect">
            <a:avLst/>
          </a:prstGeom>
        </p:spPr>
        <p:txBody>
          <a:bodyPr lIns="0" tIns="0" rIns="0" bIns="0" rtlCol="0" anchor="t">
            <a:spAutoFit/>
          </a:bodyPr>
          <a:lstStyle/>
          <a:p>
            <a:pPr algn="ctr">
              <a:lnSpc>
                <a:spcPts val="6261"/>
              </a:lnSpc>
            </a:pPr>
            <a:r>
              <a:rPr lang="en-US" sz="3818">
                <a:solidFill>
                  <a:srgbClr val="000000"/>
                </a:solidFill>
                <a:latin typeface="TAN Pearl"/>
              </a:rPr>
              <a:t>SOFTWARE AND HARDWARE REQUIREMENTS</a:t>
            </a:r>
          </a:p>
          <a:p>
            <a:pPr marL="0" lvl="0" indent="0" algn="ctr">
              <a:lnSpc>
                <a:spcPts val="6261"/>
              </a:lnSpc>
              <a:spcBef>
                <a:spcPct val="0"/>
              </a:spcBef>
            </a:pPr>
            <a:endParaRPr lang="en-US" sz="3818">
              <a:solidFill>
                <a:srgbClr val="000000"/>
              </a:solidFill>
              <a:latin typeface="TAN Pearl"/>
            </a:endParaRPr>
          </a:p>
        </p:txBody>
      </p:sp>
      <p:sp>
        <p:nvSpPr>
          <p:cNvPr id="8" name="TextBox 8"/>
          <p:cNvSpPr txBox="1"/>
          <p:nvPr/>
        </p:nvSpPr>
        <p:spPr>
          <a:xfrm>
            <a:off x="1028700" y="2939591"/>
            <a:ext cx="5507122" cy="498729"/>
          </a:xfrm>
          <a:prstGeom prst="rect">
            <a:avLst/>
          </a:prstGeom>
        </p:spPr>
        <p:txBody>
          <a:bodyPr lIns="0" tIns="0" rIns="0" bIns="0" rtlCol="0" anchor="t">
            <a:spAutoFit/>
          </a:bodyPr>
          <a:lstStyle/>
          <a:p>
            <a:pPr marL="0" lvl="0" indent="0" algn="ctr">
              <a:lnSpc>
                <a:spcPts val="4011"/>
              </a:lnSpc>
              <a:spcBef>
                <a:spcPct val="0"/>
              </a:spcBef>
            </a:pPr>
            <a:r>
              <a:rPr lang="en-US" sz="2865">
                <a:solidFill>
                  <a:srgbClr val="010101"/>
                </a:solidFill>
                <a:latin typeface="Lora Bold"/>
              </a:rPr>
              <a:t>HARDWARE REQUIREMENT:- </a:t>
            </a:r>
          </a:p>
        </p:txBody>
      </p:sp>
      <p:sp>
        <p:nvSpPr>
          <p:cNvPr id="9" name="Freeform 9"/>
          <p:cNvSpPr/>
          <p:nvPr/>
        </p:nvSpPr>
        <p:spPr>
          <a:xfrm flipH="1">
            <a:off x="10173170" y="8920939"/>
            <a:ext cx="762005" cy="674721"/>
          </a:xfrm>
          <a:custGeom>
            <a:avLst/>
            <a:gdLst/>
            <a:ahLst/>
            <a:cxnLst/>
            <a:rect l="l" t="t" r="r" b="b"/>
            <a:pathLst>
              <a:path w="762005" h="674721">
                <a:moveTo>
                  <a:pt x="762006" y="0"/>
                </a:moveTo>
                <a:lnTo>
                  <a:pt x="0" y="0"/>
                </a:lnTo>
                <a:lnTo>
                  <a:pt x="0" y="674722"/>
                </a:lnTo>
                <a:lnTo>
                  <a:pt x="762006" y="674722"/>
                </a:lnTo>
                <a:lnTo>
                  <a:pt x="76200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325213" y="691339"/>
            <a:ext cx="762005" cy="674721"/>
          </a:xfrm>
          <a:custGeom>
            <a:avLst/>
            <a:gdLst/>
            <a:ahLst/>
            <a:cxnLst/>
            <a:rect l="l" t="t" r="r" b="b"/>
            <a:pathLst>
              <a:path w="762005" h="674721">
                <a:moveTo>
                  <a:pt x="0" y="0"/>
                </a:moveTo>
                <a:lnTo>
                  <a:pt x="762005" y="0"/>
                </a:lnTo>
                <a:lnTo>
                  <a:pt x="762005" y="674722"/>
                </a:lnTo>
                <a:lnTo>
                  <a:pt x="0" y="674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240418" y="-2441628"/>
            <a:ext cx="8690625" cy="6352057"/>
          </a:xfrm>
          <a:custGeom>
            <a:avLst/>
            <a:gdLst/>
            <a:ahLst/>
            <a:cxnLst/>
            <a:rect l="l" t="t" r="r" b="b"/>
            <a:pathLst>
              <a:path w="8690625" h="6352057">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0761026" y="1894363"/>
            <a:ext cx="6498274" cy="6498274"/>
            <a:chOff x="0" y="0"/>
            <a:chExt cx="8916670" cy="8916670"/>
          </a:xfrm>
        </p:grpSpPr>
        <p:sp>
          <p:nvSpPr>
            <p:cNvPr id="4" name="Freeform 4"/>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1A1A1A"/>
            </a:solidFill>
          </p:spPr>
        </p:sp>
        <p:sp>
          <p:nvSpPr>
            <p:cNvPr id="5" name="Freeform 5"/>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4"/>
              <a:stretch>
                <a:fillRect l="-25329" r="-25329"/>
              </a:stretch>
            </a:blipFill>
          </p:spPr>
        </p:sp>
      </p:grpSp>
      <p:sp>
        <p:nvSpPr>
          <p:cNvPr id="6" name="Freeform 6"/>
          <p:cNvSpPr/>
          <p:nvPr/>
        </p:nvSpPr>
        <p:spPr>
          <a:xfrm>
            <a:off x="15472712" y="8064712"/>
            <a:ext cx="1786588" cy="1676145"/>
          </a:xfrm>
          <a:custGeom>
            <a:avLst/>
            <a:gdLst/>
            <a:ahLst/>
            <a:cxnLst/>
            <a:rect l="l" t="t" r="r" b="b"/>
            <a:pathLst>
              <a:path w="1786588" h="1676145">
                <a:moveTo>
                  <a:pt x="0" y="0"/>
                </a:moveTo>
                <a:lnTo>
                  <a:pt x="1786588" y="0"/>
                </a:lnTo>
                <a:lnTo>
                  <a:pt x="1786588" y="1676145"/>
                </a:lnTo>
                <a:lnTo>
                  <a:pt x="0" y="16761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3733306" y="6547977"/>
            <a:ext cx="8690625" cy="6352057"/>
          </a:xfrm>
          <a:custGeom>
            <a:avLst/>
            <a:gdLst/>
            <a:ahLst/>
            <a:cxnLst/>
            <a:rect l="l" t="t" r="r" b="b"/>
            <a:pathLst>
              <a:path w="8690625" h="6352057">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2473288" y="2418702"/>
            <a:ext cx="304087" cy="3040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852"/>
                </a:lnSpc>
              </a:pPr>
              <a:endParaRPr/>
            </a:p>
          </p:txBody>
        </p:sp>
      </p:grpSp>
      <p:grpSp>
        <p:nvGrpSpPr>
          <p:cNvPr id="11" name="Group 11"/>
          <p:cNvGrpSpPr/>
          <p:nvPr/>
        </p:nvGrpSpPr>
        <p:grpSpPr>
          <a:xfrm>
            <a:off x="2473288" y="4015228"/>
            <a:ext cx="304087" cy="3040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852"/>
                </a:lnSpc>
              </a:pPr>
              <a:endParaRPr/>
            </a:p>
          </p:txBody>
        </p:sp>
      </p:grpSp>
      <p:grpSp>
        <p:nvGrpSpPr>
          <p:cNvPr id="14" name="Group 14"/>
          <p:cNvGrpSpPr/>
          <p:nvPr/>
        </p:nvGrpSpPr>
        <p:grpSpPr>
          <a:xfrm>
            <a:off x="2444780" y="5325681"/>
            <a:ext cx="304087" cy="3040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852"/>
                </a:lnSpc>
              </a:pPr>
              <a:endParaRPr/>
            </a:p>
          </p:txBody>
        </p:sp>
      </p:grpSp>
      <p:sp>
        <p:nvSpPr>
          <p:cNvPr id="17" name="Freeform 17"/>
          <p:cNvSpPr/>
          <p:nvPr/>
        </p:nvSpPr>
        <p:spPr>
          <a:xfrm>
            <a:off x="26822" y="0"/>
            <a:ext cx="2565374" cy="2552700"/>
          </a:xfrm>
          <a:custGeom>
            <a:avLst/>
            <a:gdLst/>
            <a:ahLst/>
            <a:cxnLst/>
            <a:rect l="l" t="t" r="r" b="b"/>
            <a:pathLst>
              <a:path w="2722044" h="2712146">
                <a:moveTo>
                  <a:pt x="0" y="0"/>
                </a:moveTo>
                <a:lnTo>
                  <a:pt x="2722044" y="0"/>
                </a:lnTo>
                <a:lnTo>
                  <a:pt x="2722044" y="2712146"/>
                </a:lnTo>
                <a:lnTo>
                  <a:pt x="0" y="27121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2596823" y="477225"/>
            <a:ext cx="9985739" cy="1022298"/>
          </a:xfrm>
          <a:prstGeom prst="rect">
            <a:avLst/>
          </a:prstGeom>
        </p:spPr>
        <p:txBody>
          <a:bodyPr lIns="0" tIns="0" rIns="0" bIns="0" rtlCol="0" anchor="t">
            <a:spAutoFit/>
          </a:bodyPr>
          <a:lstStyle/>
          <a:p>
            <a:pPr algn="l">
              <a:lnSpc>
                <a:spcPts val="8294"/>
              </a:lnSpc>
            </a:pPr>
            <a:r>
              <a:rPr lang="en-US" sz="5057">
                <a:solidFill>
                  <a:srgbClr val="000000"/>
                </a:solidFill>
                <a:latin typeface="TAN Pearl Bold"/>
              </a:rPr>
              <a:t>Software Requirement: - </a:t>
            </a:r>
          </a:p>
        </p:txBody>
      </p:sp>
      <p:sp>
        <p:nvSpPr>
          <p:cNvPr id="19" name="TextBox 19"/>
          <p:cNvSpPr txBox="1"/>
          <p:nvPr/>
        </p:nvSpPr>
        <p:spPr>
          <a:xfrm>
            <a:off x="2929640" y="2354028"/>
            <a:ext cx="7096427" cy="1180718"/>
          </a:xfrm>
          <a:prstGeom prst="rect">
            <a:avLst/>
          </a:prstGeom>
        </p:spPr>
        <p:txBody>
          <a:bodyPr lIns="0" tIns="0" rIns="0" bIns="0" rtlCol="0" anchor="t">
            <a:spAutoFit/>
          </a:bodyPr>
          <a:lstStyle/>
          <a:p>
            <a:pPr marL="0" lvl="0" indent="0" algn="l">
              <a:lnSpc>
                <a:spcPts val="3171"/>
              </a:lnSpc>
              <a:spcBef>
                <a:spcPct val="0"/>
              </a:spcBef>
            </a:pPr>
            <a:r>
              <a:rPr lang="en-US" sz="2265" dirty="0">
                <a:solidFill>
                  <a:srgbClr val="010101"/>
                </a:solidFill>
                <a:latin typeface="Lora Bold Italics"/>
              </a:rPr>
              <a:t>Operating System:</a:t>
            </a:r>
            <a:r>
              <a:rPr lang="en-US" sz="2265" dirty="0">
                <a:solidFill>
                  <a:srgbClr val="010101"/>
                </a:solidFill>
                <a:latin typeface="Lora Italics"/>
              </a:rPr>
              <a:t> An operating system (OS) is software that manages computer hardware and provides services for computer programs. </a:t>
            </a:r>
          </a:p>
        </p:txBody>
      </p:sp>
      <p:sp>
        <p:nvSpPr>
          <p:cNvPr id="20" name="TextBox 20"/>
          <p:cNvSpPr txBox="1"/>
          <p:nvPr/>
        </p:nvSpPr>
        <p:spPr>
          <a:xfrm>
            <a:off x="2929640" y="4015228"/>
            <a:ext cx="7096427" cy="1127809"/>
          </a:xfrm>
          <a:prstGeom prst="rect">
            <a:avLst/>
          </a:prstGeom>
        </p:spPr>
        <p:txBody>
          <a:bodyPr lIns="0" tIns="0" rIns="0" bIns="0" rtlCol="0" anchor="t">
            <a:spAutoFit/>
          </a:bodyPr>
          <a:lstStyle/>
          <a:p>
            <a:pPr algn="l">
              <a:lnSpc>
                <a:spcPts val="3031"/>
              </a:lnSpc>
            </a:pPr>
            <a:r>
              <a:rPr lang="en-US" sz="2165" dirty="0">
                <a:solidFill>
                  <a:srgbClr val="010101"/>
                </a:solidFill>
                <a:latin typeface="Lora Bold Italics"/>
              </a:rPr>
              <a:t>Python</a:t>
            </a:r>
            <a:r>
              <a:rPr lang="en-US" sz="2165" dirty="0">
                <a:solidFill>
                  <a:srgbClr val="010101"/>
                </a:solidFill>
                <a:latin typeface="Lora Italics"/>
              </a:rPr>
              <a:t>: Entire project is created using the python and its supporting libraries and modules.</a:t>
            </a:r>
          </a:p>
          <a:p>
            <a:pPr marL="0" lvl="0" indent="0" algn="l">
              <a:lnSpc>
                <a:spcPts val="3031"/>
              </a:lnSpc>
              <a:spcBef>
                <a:spcPct val="0"/>
              </a:spcBef>
            </a:pPr>
            <a:endParaRPr lang="en-US" sz="2165" dirty="0">
              <a:solidFill>
                <a:srgbClr val="010101"/>
              </a:solidFill>
              <a:latin typeface="Lora Italics"/>
            </a:endParaRPr>
          </a:p>
        </p:txBody>
      </p:sp>
      <p:sp>
        <p:nvSpPr>
          <p:cNvPr id="21" name="TextBox 21"/>
          <p:cNvSpPr txBox="1"/>
          <p:nvPr/>
        </p:nvSpPr>
        <p:spPr>
          <a:xfrm>
            <a:off x="2877716" y="5278056"/>
            <a:ext cx="7091927" cy="743089"/>
          </a:xfrm>
          <a:prstGeom prst="rect">
            <a:avLst/>
          </a:prstGeom>
        </p:spPr>
        <p:txBody>
          <a:bodyPr lIns="0" tIns="0" rIns="0" bIns="0" rtlCol="0" anchor="t">
            <a:spAutoFit/>
          </a:bodyPr>
          <a:lstStyle/>
          <a:p>
            <a:pPr marL="0" lvl="0" indent="0" algn="l">
              <a:lnSpc>
                <a:spcPts val="3031"/>
              </a:lnSpc>
              <a:spcBef>
                <a:spcPct val="0"/>
              </a:spcBef>
            </a:pPr>
            <a:r>
              <a:rPr lang="en-US" sz="2165" dirty="0">
                <a:solidFill>
                  <a:srgbClr val="010101"/>
                </a:solidFill>
                <a:latin typeface="Lora Bold Italics"/>
              </a:rPr>
              <a:t>TensorFlow:</a:t>
            </a:r>
            <a:r>
              <a:rPr lang="en-US" sz="2165" dirty="0">
                <a:solidFill>
                  <a:srgbClr val="010101"/>
                </a:solidFill>
                <a:latin typeface="Lora Italics"/>
              </a:rPr>
              <a:t> for building and training machine learning models. </a:t>
            </a:r>
          </a:p>
        </p:txBody>
      </p:sp>
      <p:grpSp>
        <p:nvGrpSpPr>
          <p:cNvPr id="22" name="Group 22"/>
          <p:cNvGrpSpPr/>
          <p:nvPr/>
        </p:nvGrpSpPr>
        <p:grpSpPr>
          <a:xfrm>
            <a:off x="2569130" y="6791817"/>
            <a:ext cx="304087" cy="30408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id="24" name="TextBox 24"/>
            <p:cNvSpPr txBox="1"/>
            <p:nvPr/>
          </p:nvSpPr>
          <p:spPr>
            <a:xfrm>
              <a:off x="76200" y="47625"/>
              <a:ext cx="660400" cy="688975"/>
            </a:xfrm>
            <a:prstGeom prst="rect">
              <a:avLst/>
            </a:prstGeom>
          </p:spPr>
          <p:txBody>
            <a:bodyPr lIns="50800" tIns="50800" rIns="50800" bIns="50800" rtlCol="0" anchor="ctr"/>
            <a:lstStyle/>
            <a:p>
              <a:pPr algn="ctr">
                <a:lnSpc>
                  <a:spcPts val="2852"/>
                </a:lnSpc>
              </a:pPr>
              <a:endParaRPr/>
            </a:p>
          </p:txBody>
        </p:sp>
      </p:grpSp>
      <p:sp>
        <p:nvSpPr>
          <p:cNvPr id="25" name="TextBox 25"/>
          <p:cNvSpPr txBox="1"/>
          <p:nvPr/>
        </p:nvSpPr>
        <p:spPr>
          <a:xfrm>
            <a:off x="2900909" y="6691402"/>
            <a:ext cx="7091927" cy="1127809"/>
          </a:xfrm>
          <a:prstGeom prst="rect">
            <a:avLst/>
          </a:prstGeom>
        </p:spPr>
        <p:txBody>
          <a:bodyPr lIns="0" tIns="0" rIns="0" bIns="0" rtlCol="0" anchor="t">
            <a:spAutoFit/>
          </a:bodyPr>
          <a:lstStyle/>
          <a:p>
            <a:pPr algn="l">
              <a:lnSpc>
                <a:spcPts val="3031"/>
              </a:lnSpc>
            </a:pPr>
            <a:r>
              <a:rPr lang="en-US" sz="2165" dirty="0">
                <a:solidFill>
                  <a:srgbClr val="010101"/>
                </a:solidFill>
                <a:latin typeface="Lora Bold Italics"/>
              </a:rPr>
              <a:t>OpenCV (Open-Source Computer Vision Library): </a:t>
            </a:r>
            <a:r>
              <a:rPr lang="en-US" sz="2165" dirty="0">
                <a:solidFill>
                  <a:srgbClr val="010101"/>
                </a:solidFill>
                <a:latin typeface="Lora Italics"/>
              </a:rPr>
              <a:t>Used for Object detection and Video processing.</a:t>
            </a:r>
          </a:p>
          <a:p>
            <a:pPr marL="0" lvl="0" indent="0" algn="l">
              <a:lnSpc>
                <a:spcPts val="3031"/>
              </a:lnSpc>
              <a:spcBef>
                <a:spcPct val="0"/>
              </a:spcBef>
            </a:pPr>
            <a:endParaRPr lang="en-US" sz="2165" dirty="0">
              <a:solidFill>
                <a:srgbClr val="010101"/>
              </a:solidFill>
              <a:latin typeface="Lora Italics"/>
            </a:endParaRPr>
          </a:p>
        </p:txBody>
      </p:sp>
      <p:sp>
        <p:nvSpPr>
          <p:cNvPr id="26" name="TextBox 26"/>
          <p:cNvSpPr txBox="1"/>
          <p:nvPr/>
        </p:nvSpPr>
        <p:spPr>
          <a:xfrm>
            <a:off x="3034182" y="7812835"/>
            <a:ext cx="7091927" cy="358368"/>
          </a:xfrm>
          <a:prstGeom prst="rect">
            <a:avLst/>
          </a:prstGeom>
        </p:spPr>
        <p:txBody>
          <a:bodyPr lIns="0" tIns="0" rIns="0" bIns="0" rtlCol="0" anchor="t">
            <a:spAutoFit/>
          </a:bodyPr>
          <a:lstStyle/>
          <a:p>
            <a:pPr marL="0" lvl="0" indent="0" algn="l">
              <a:lnSpc>
                <a:spcPts val="3031"/>
              </a:lnSpc>
              <a:spcBef>
                <a:spcPct val="0"/>
              </a:spcBef>
            </a:pPr>
            <a:r>
              <a:rPr lang="en-US" sz="2165" dirty="0">
                <a:solidFill>
                  <a:srgbClr val="010101"/>
                </a:solidFill>
                <a:latin typeface="Lora Bold Italics"/>
              </a:rPr>
              <a:t>Google Teachable Machine:</a:t>
            </a:r>
            <a:endParaRPr lang="en-US" sz="2165" dirty="0">
              <a:solidFill>
                <a:srgbClr val="010101"/>
              </a:solidFill>
              <a:latin typeface="Lora Italics"/>
            </a:endParaRPr>
          </a:p>
        </p:txBody>
      </p:sp>
      <p:sp>
        <p:nvSpPr>
          <p:cNvPr id="28" name="Freeform 28"/>
          <p:cNvSpPr/>
          <p:nvPr/>
        </p:nvSpPr>
        <p:spPr>
          <a:xfrm>
            <a:off x="2596823" y="7842518"/>
            <a:ext cx="304087" cy="30408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29956" y="5944026"/>
            <a:ext cx="19947911" cy="7894014"/>
            <a:chOff x="0" y="0"/>
            <a:chExt cx="5039628" cy="1994339"/>
          </a:xfrm>
        </p:grpSpPr>
        <p:sp>
          <p:nvSpPr>
            <p:cNvPr id="3" name="Freeform 3"/>
            <p:cNvSpPr/>
            <p:nvPr/>
          </p:nvSpPr>
          <p:spPr>
            <a:xfrm>
              <a:off x="0" y="0"/>
              <a:ext cx="5039628" cy="1994339"/>
            </a:xfrm>
            <a:custGeom>
              <a:avLst/>
              <a:gdLst/>
              <a:ahLst/>
              <a:cxnLst/>
              <a:rect l="l" t="t" r="r" b="b"/>
              <a:pathLst>
                <a:path w="5039628" h="1994339">
                  <a:moveTo>
                    <a:pt x="0" y="0"/>
                  </a:moveTo>
                  <a:lnTo>
                    <a:pt x="5039628" y="0"/>
                  </a:lnTo>
                  <a:lnTo>
                    <a:pt x="5039628" y="1994339"/>
                  </a:lnTo>
                  <a:lnTo>
                    <a:pt x="0" y="1994339"/>
                  </a:lnTo>
                  <a:close/>
                </a:path>
              </a:pathLst>
            </a:custGeom>
            <a:solidFill>
              <a:srgbClr val="DFD3CA"/>
            </a:solidFill>
            <a:ln cap="sq">
              <a:noFill/>
              <a:prstDash val="solid"/>
              <a:miter/>
            </a:ln>
          </p:spPr>
        </p:sp>
        <p:sp>
          <p:nvSpPr>
            <p:cNvPr id="4" name="TextBox 4"/>
            <p:cNvSpPr txBox="1"/>
            <p:nvPr/>
          </p:nvSpPr>
          <p:spPr>
            <a:xfrm>
              <a:off x="0" y="-47625"/>
              <a:ext cx="5039628" cy="2041964"/>
            </a:xfrm>
            <a:prstGeom prst="rect">
              <a:avLst/>
            </a:prstGeom>
          </p:spPr>
          <p:txBody>
            <a:bodyPr lIns="0" tIns="0" rIns="0" bIns="0" rtlCol="0" anchor="ctr"/>
            <a:lstStyle/>
            <a:p>
              <a:pPr marL="0" lvl="0" indent="0" algn="ctr">
                <a:lnSpc>
                  <a:spcPts val="3804"/>
                </a:lnSpc>
                <a:spcBef>
                  <a:spcPct val="0"/>
                </a:spcBef>
              </a:pPr>
              <a:endParaRPr/>
            </a:p>
          </p:txBody>
        </p:sp>
      </p:grpSp>
      <p:sp>
        <p:nvSpPr>
          <p:cNvPr id="5" name="Freeform 5"/>
          <p:cNvSpPr/>
          <p:nvPr/>
        </p:nvSpPr>
        <p:spPr>
          <a:xfrm rot="2571718">
            <a:off x="-2175741" y="8229600"/>
            <a:ext cx="3992153" cy="4114800"/>
          </a:xfrm>
          <a:custGeom>
            <a:avLst/>
            <a:gdLst/>
            <a:ahLst/>
            <a:cxnLst/>
            <a:rect l="l" t="t" r="r" b="b"/>
            <a:pathLst>
              <a:path w="3992153" h="4114800">
                <a:moveTo>
                  <a:pt x="0" y="0"/>
                </a:moveTo>
                <a:lnTo>
                  <a:pt x="3992154" y="0"/>
                </a:lnTo>
                <a:lnTo>
                  <a:pt x="399215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8100000">
            <a:off x="15981942" y="-1788025"/>
            <a:ext cx="3992153" cy="4114800"/>
          </a:xfrm>
          <a:custGeom>
            <a:avLst/>
            <a:gdLst/>
            <a:ahLst/>
            <a:cxnLst/>
            <a:rect l="l" t="t" r="r" b="b"/>
            <a:pathLst>
              <a:path w="3992153" h="4114800">
                <a:moveTo>
                  <a:pt x="0" y="0"/>
                </a:moveTo>
                <a:lnTo>
                  <a:pt x="3992153" y="0"/>
                </a:lnTo>
                <a:lnTo>
                  <a:pt x="39921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5928" y="368922"/>
            <a:ext cx="1925544" cy="2174639"/>
          </a:xfrm>
          <a:custGeom>
            <a:avLst/>
            <a:gdLst/>
            <a:ahLst/>
            <a:cxnLst/>
            <a:rect l="l" t="t" r="r" b="b"/>
            <a:pathLst>
              <a:path w="1925544" h="2174639">
                <a:moveTo>
                  <a:pt x="0" y="0"/>
                </a:moveTo>
                <a:lnTo>
                  <a:pt x="1925544" y="0"/>
                </a:lnTo>
                <a:lnTo>
                  <a:pt x="1925544" y="2174639"/>
                </a:lnTo>
                <a:lnTo>
                  <a:pt x="0" y="21746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2245283" y="742950"/>
            <a:ext cx="6898717" cy="1140832"/>
          </a:xfrm>
          <a:prstGeom prst="rect">
            <a:avLst/>
          </a:prstGeom>
        </p:spPr>
        <p:txBody>
          <a:bodyPr lIns="0" tIns="0" rIns="0" bIns="0" rtlCol="0" anchor="t">
            <a:spAutoFit/>
          </a:bodyPr>
          <a:lstStyle/>
          <a:p>
            <a:pPr marL="0" lvl="0" indent="0" algn="l">
              <a:lnSpc>
                <a:spcPts val="9288"/>
              </a:lnSpc>
              <a:spcBef>
                <a:spcPct val="0"/>
              </a:spcBef>
            </a:pPr>
            <a:r>
              <a:rPr lang="en-US" sz="5663">
                <a:solidFill>
                  <a:srgbClr val="000000"/>
                </a:solidFill>
                <a:latin typeface="TAN Pearl"/>
              </a:rPr>
              <a:t>Result Analysis</a:t>
            </a:r>
          </a:p>
        </p:txBody>
      </p:sp>
      <p:sp>
        <p:nvSpPr>
          <p:cNvPr id="11" name="TextBox 11"/>
          <p:cNvSpPr txBox="1"/>
          <p:nvPr/>
        </p:nvSpPr>
        <p:spPr>
          <a:xfrm>
            <a:off x="1601742" y="2631457"/>
            <a:ext cx="8393382" cy="1278620"/>
          </a:xfrm>
          <a:prstGeom prst="rect">
            <a:avLst/>
          </a:prstGeom>
        </p:spPr>
        <p:txBody>
          <a:bodyPr lIns="0" tIns="0" rIns="0" bIns="0" rtlCol="0" anchor="t">
            <a:spAutoFit/>
          </a:bodyPr>
          <a:lstStyle/>
          <a:p>
            <a:pPr marL="521758" lvl="1" indent="-260879" algn="l">
              <a:lnSpc>
                <a:spcPts val="3383"/>
              </a:lnSpc>
              <a:buFont typeface="Arial"/>
              <a:buChar char="•"/>
            </a:pPr>
            <a:r>
              <a:rPr lang="en-US" sz="2416" dirty="0">
                <a:solidFill>
                  <a:srgbClr val="010101"/>
                </a:solidFill>
                <a:latin typeface="Lora"/>
              </a:rPr>
              <a:t>The system was trained on a dataset consisting of sign language gestures from various sources and recordings.</a:t>
            </a:r>
          </a:p>
        </p:txBody>
      </p:sp>
      <p:sp>
        <p:nvSpPr>
          <p:cNvPr id="12" name="TextBox 12"/>
          <p:cNvSpPr txBox="1"/>
          <p:nvPr/>
        </p:nvSpPr>
        <p:spPr>
          <a:xfrm>
            <a:off x="1529370" y="6482352"/>
            <a:ext cx="8330543" cy="867225"/>
          </a:xfrm>
          <a:prstGeom prst="rect">
            <a:avLst/>
          </a:prstGeom>
        </p:spPr>
        <p:txBody>
          <a:bodyPr lIns="0" tIns="0" rIns="0" bIns="0" rtlCol="0" anchor="t">
            <a:spAutoFit/>
          </a:bodyPr>
          <a:lstStyle/>
          <a:p>
            <a:pPr marL="535735" lvl="1" indent="-267868" algn="l">
              <a:lnSpc>
                <a:spcPts val="3473"/>
              </a:lnSpc>
              <a:buFont typeface="Arial"/>
              <a:buChar char="•"/>
            </a:pPr>
            <a:r>
              <a:rPr lang="en-US" sz="2481" dirty="0">
                <a:solidFill>
                  <a:srgbClr val="010101"/>
                </a:solidFill>
                <a:latin typeface="Lora"/>
              </a:rPr>
              <a:t>While 80% accuracy is a respectable performance, there is room for improvement.</a:t>
            </a:r>
          </a:p>
        </p:txBody>
      </p:sp>
      <p:sp>
        <p:nvSpPr>
          <p:cNvPr id="13" name="TextBox 13"/>
          <p:cNvSpPr txBox="1"/>
          <p:nvPr/>
        </p:nvSpPr>
        <p:spPr>
          <a:xfrm>
            <a:off x="1631527" y="4671910"/>
            <a:ext cx="8126230" cy="842603"/>
          </a:xfrm>
          <a:prstGeom prst="rect">
            <a:avLst/>
          </a:prstGeom>
        </p:spPr>
        <p:txBody>
          <a:bodyPr lIns="0" tIns="0" rIns="0" bIns="0" rtlCol="0" anchor="t">
            <a:spAutoFit/>
          </a:bodyPr>
          <a:lstStyle/>
          <a:p>
            <a:pPr marL="521758" lvl="1" indent="-260879" algn="l">
              <a:lnSpc>
                <a:spcPts val="3383"/>
              </a:lnSpc>
              <a:buFont typeface="Arial"/>
              <a:buChar char="•"/>
            </a:pPr>
            <a:r>
              <a:rPr lang="en-US" sz="2416" dirty="0">
                <a:solidFill>
                  <a:srgbClr val="010101"/>
                </a:solidFill>
                <a:latin typeface="Lora"/>
              </a:rPr>
              <a:t>The system achieved an accuracy of 80%, indicating that it correctly identified 80% of the sign language</a:t>
            </a:r>
          </a:p>
        </p:txBody>
      </p:sp>
      <p:pic>
        <p:nvPicPr>
          <p:cNvPr id="15" name="Picture 14">
            <a:extLst>
              <a:ext uri="{FF2B5EF4-FFF2-40B4-BE49-F238E27FC236}">
                <a16:creationId xmlns:a16="http://schemas.microsoft.com/office/drawing/2014/main" id="{B5878874-8B31-E92C-ACE7-1CF43F010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18298" y="1542492"/>
            <a:ext cx="4753029" cy="3895823"/>
          </a:xfrm>
          <a:prstGeom prst="rect">
            <a:avLst/>
          </a:prstGeom>
        </p:spPr>
      </p:pic>
      <p:pic>
        <p:nvPicPr>
          <p:cNvPr id="17" name="Picture 16">
            <a:extLst>
              <a:ext uri="{FF2B5EF4-FFF2-40B4-BE49-F238E27FC236}">
                <a16:creationId xmlns:a16="http://schemas.microsoft.com/office/drawing/2014/main" id="{83AAC101-91E7-270C-5867-2A351E362A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8202" y="5949647"/>
            <a:ext cx="4843125" cy="435295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396370" y="3473650"/>
            <a:ext cx="8541015" cy="1241109"/>
          </a:xfrm>
          <a:prstGeom prst="rect">
            <a:avLst/>
          </a:prstGeom>
        </p:spPr>
        <p:txBody>
          <a:bodyPr lIns="0" tIns="0" rIns="0" bIns="0" rtlCol="0" anchor="t">
            <a:spAutoFit/>
          </a:bodyPr>
          <a:lstStyle/>
          <a:p>
            <a:pPr marL="506786" lvl="1" indent="-253393" algn="l">
              <a:lnSpc>
                <a:spcPts val="3286"/>
              </a:lnSpc>
              <a:buFont typeface="Arial"/>
              <a:buChar char="•"/>
            </a:pPr>
            <a:r>
              <a:rPr lang="en-US" sz="2347" dirty="0">
                <a:solidFill>
                  <a:srgbClr val="010101"/>
                </a:solidFill>
                <a:latin typeface="Lora"/>
              </a:rPr>
              <a:t>The system that can successfully recognize dynamic movements that comes in continuous sequences of images.</a:t>
            </a:r>
          </a:p>
        </p:txBody>
      </p:sp>
      <p:grpSp>
        <p:nvGrpSpPr>
          <p:cNvPr id="3" name="Group 3"/>
          <p:cNvGrpSpPr>
            <a:grpSpLocks noChangeAspect="1"/>
          </p:cNvGrpSpPr>
          <p:nvPr/>
        </p:nvGrpSpPr>
        <p:grpSpPr>
          <a:xfrm>
            <a:off x="11671193" y="1294263"/>
            <a:ext cx="5588107" cy="7698474"/>
            <a:chOff x="0" y="0"/>
            <a:chExt cx="6342380" cy="8737600"/>
          </a:xfrm>
        </p:grpSpPr>
        <p:sp>
          <p:nvSpPr>
            <p:cNvPr id="4" name="Freeform 4"/>
            <p:cNvSpPr/>
            <p:nvPr/>
          </p:nvSpPr>
          <p:spPr>
            <a:xfrm>
              <a:off x="628650" y="391160"/>
              <a:ext cx="5085080" cy="7955280"/>
            </a:xfrm>
            <a:custGeom>
              <a:avLst/>
              <a:gdLst/>
              <a:ahLst/>
              <a:cxnLst/>
              <a:rect l="l" t="t" r="r" b="b"/>
              <a:pathLst>
                <a:path w="5085080" h="7955280">
                  <a:moveTo>
                    <a:pt x="2542540" y="7955280"/>
                  </a:moveTo>
                  <a:cubicBezTo>
                    <a:pt x="1140460" y="7955280"/>
                    <a:pt x="0" y="6814820"/>
                    <a:pt x="0" y="5412740"/>
                  </a:cubicBezTo>
                  <a:lnTo>
                    <a:pt x="0" y="2542540"/>
                  </a:lnTo>
                  <a:cubicBezTo>
                    <a:pt x="0" y="1140460"/>
                    <a:pt x="1140460" y="0"/>
                    <a:pt x="2542540" y="0"/>
                  </a:cubicBezTo>
                  <a:cubicBezTo>
                    <a:pt x="3944620" y="0"/>
                    <a:pt x="5085080" y="1140460"/>
                    <a:pt x="5085080" y="2542540"/>
                  </a:cubicBezTo>
                  <a:lnTo>
                    <a:pt x="5085080" y="5412740"/>
                  </a:lnTo>
                  <a:cubicBezTo>
                    <a:pt x="5085080" y="6814820"/>
                    <a:pt x="3944620" y="7955280"/>
                    <a:pt x="2542540" y="7955280"/>
                  </a:cubicBezTo>
                  <a:close/>
                </a:path>
              </a:pathLst>
            </a:custGeom>
            <a:blipFill>
              <a:blip r:embed="rId2"/>
              <a:stretch>
                <a:fillRect l="-67406" r="-67406"/>
              </a:stretch>
            </a:blipFill>
          </p:spPr>
        </p:sp>
        <p:sp>
          <p:nvSpPr>
            <p:cNvPr id="5" name="Freeform 5"/>
            <p:cNvSpPr/>
            <p:nvPr/>
          </p:nvSpPr>
          <p:spPr>
            <a:xfrm>
              <a:off x="0" y="0"/>
              <a:ext cx="6342380" cy="8737600"/>
            </a:xfrm>
            <a:custGeom>
              <a:avLst/>
              <a:gdLst/>
              <a:ahLst/>
              <a:cxnLst/>
              <a:rect l="l" t="t" r="r" b="b"/>
              <a:pathLst>
                <a:path w="6342380" h="8737600">
                  <a:moveTo>
                    <a:pt x="3171190" y="381000"/>
                  </a:moveTo>
                  <a:cubicBezTo>
                    <a:pt x="1764030" y="381000"/>
                    <a:pt x="618490" y="1526540"/>
                    <a:pt x="618490" y="2933700"/>
                  </a:cubicBezTo>
                  <a:lnTo>
                    <a:pt x="618490" y="5803900"/>
                  </a:lnTo>
                  <a:cubicBezTo>
                    <a:pt x="618490" y="7211060"/>
                    <a:pt x="1764030" y="8356600"/>
                    <a:pt x="3171190" y="8356600"/>
                  </a:cubicBezTo>
                  <a:cubicBezTo>
                    <a:pt x="4578350" y="8356600"/>
                    <a:pt x="5723890" y="7211060"/>
                    <a:pt x="5723890" y="5803900"/>
                  </a:cubicBezTo>
                  <a:lnTo>
                    <a:pt x="5723890" y="2933700"/>
                  </a:lnTo>
                  <a:cubicBezTo>
                    <a:pt x="5723890" y="1526540"/>
                    <a:pt x="4578350" y="381000"/>
                    <a:pt x="3171190" y="381000"/>
                  </a:cubicBezTo>
                  <a:close/>
                  <a:moveTo>
                    <a:pt x="5704840" y="5803900"/>
                  </a:moveTo>
                  <a:cubicBezTo>
                    <a:pt x="5704840" y="7200900"/>
                    <a:pt x="4568190" y="8337550"/>
                    <a:pt x="3171190" y="8337550"/>
                  </a:cubicBezTo>
                  <a:cubicBezTo>
                    <a:pt x="1774190" y="8337550"/>
                    <a:pt x="637540" y="7200900"/>
                    <a:pt x="637540" y="5803900"/>
                  </a:cubicBezTo>
                  <a:lnTo>
                    <a:pt x="637540" y="2933700"/>
                  </a:lnTo>
                  <a:cubicBezTo>
                    <a:pt x="637540" y="1536700"/>
                    <a:pt x="1774190" y="400050"/>
                    <a:pt x="3171190" y="400050"/>
                  </a:cubicBezTo>
                  <a:cubicBezTo>
                    <a:pt x="4568190" y="400050"/>
                    <a:pt x="5704840" y="1536700"/>
                    <a:pt x="5704840" y="2933700"/>
                  </a:cubicBezTo>
                  <a:lnTo>
                    <a:pt x="5704840" y="5803900"/>
                  </a:lnTo>
                  <a:close/>
                  <a:moveTo>
                    <a:pt x="6277610" y="3246120"/>
                  </a:moveTo>
                  <a:cubicBezTo>
                    <a:pt x="6240780" y="3230880"/>
                    <a:pt x="6207760" y="3208020"/>
                    <a:pt x="6179820" y="3180080"/>
                  </a:cubicBezTo>
                  <a:cubicBezTo>
                    <a:pt x="6151880" y="3152140"/>
                    <a:pt x="6129020" y="3119120"/>
                    <a:pt x="6113780" y="3082290"/>
                  </a:cubicBezTo>
                  <a:cubicBezTo>
                    <a:pt x="6109970" y="3073400"/>
                    <a:pt x="6107430" y="3064510"/>
                    <a:pt x="6103620" y="3055620"/>
                  </a:cubicBezTo>
                  <a:lnTo>
                    <a:pt x="6103620" y="2933700"/>
                  </a:lnTo>
                  <a:cubicBezTo>
                    <a:pt x="6103620" y="2150110"/>
                    <a:pt x="5798820" y="1413510"/>
                    <a:pt x="5245100" y="859790"/>
                  </a:cubicBezTo>
                  <a:cubicBezTo>
                    <a:pt x="4691380" y="304800"/>
                    <a:pt x="3954780" y="0"/>
                    <a:pt x="3171190" y="0"/>
                  </a:cubicBezTo>
                  <a:cubicBezTo>
                    <a:pt x="2387600" y="0"/>
                    <a:pt x="1651000" y="304800"/>
                    <a:pt x="1097280" y="858520"/>
                  </a:cubicBezTo>
                  <a:cubicBezTo>
                    <a:pt x="543560" y="1413510"/>
                    <a:pt x="238760" y="2150110"/>
                    <a:pt x="238760" y="2933700"/>
                  </a:cubicBezTo>
                  <a:lnTo>
                    <a:pt x="238760" y="5267960"/>
                  </a:lnTo>
                  <a:cubicBezTo>
                    <a:pt x="236220" y="5276850"/>
                    <a:pt x="232410" y="5285740"/>
                    <a:pt x="228600" y="5294630"/>
                  </a:cubicBezTo>
                  <a:cubicBezTo>
                    <a:pt x="213360" y="5331460"/>
                    <a:pt x="190500" y="5364480"/>
                    <a:pt x="162560" y="5392420"/>
                  </a:cubicBezTo>
                  <a:cubicBezTo>
                    <a:pt x="134620" y="5420360"/>
                    <a:pt x="101600" y="5443220"/>
                    <a:pt x="64770" y="5458460"/>
                  </a:cubicBezTo>
                  <a:cubicBezTo>
                    <a:pt x="43180" y="5467350"/>
                    <a:pt x="21590" y="5473700"/>
                    <a:pt x="0" y="5477510"/>
                  </a:cubicBezTo>
                  <a:cubicBezTo>
                    <a:pt x="22860" y="5481320"/>
                    <a:pt x="44450" y="5487670"/>
                    <a:pt x="64770" y="5496560"/>
                  </a:cubicBezTo>
                  <a:cubicBezTo>
                    <a:pt x="101600" y="5511800"/>
                    <a:pt x="134620" y="5534660"/>
                    <a:pt x="162560" y="5562600"/>
                  </a:cubicBezTo>
                  <a:cubicBezTo>
                    <a:pt x="190500" y="5590541"/>
                    <a:pt x="213360" y="5623560"/>
                    <a:pt x="228600" y="5660391"/>
                  </a:cubicBezTo>
                  <a:cubicBezTo>
                    <a:pt x="232410" y="5669281"/>
                    <a:pt x="234950" y="5678170"/>
                    <a:pt x="238760" y="5687061"/>
                  </a:cubicBezTo>
                  <a:lnTo>
                    <a:pt x="238760" y="5805170"/>
                  </a:lnTo>
                  <a:cubicBezTo>
                    <a:pt x="238760" y="6588761"/>
                    <a:pt x="543560" y="7325361"/>
                    <a:pt x="1097280" y="7879080"/>
                  </a:cubicBezTo>
                  <a:cubicBezTo>
                    <a:pt x="1651000" y="8432800"/>
                    <a:pt x="2387600" y="8737600"/>
                    <a:pt x="3171190" y="8737600"/>
                  </a:cubicBezTo>
                  <a:cubicBezTo>
                    <a:pt x="3954780" y="8737600"/>
                    <a:pt x="4691380" y="8432800"/>
                    <a:pt x="5245100" y="7879080"/>
                  </a:cubicBezTo>
                  <a:cubicBezTo>
                    <a:pt x="5798820" y="7325361"/>
                    <a:pt x="6103620" y="6588761"/>
                    <a:pt x="6103620" y="5805170"/>
                  </a:cubicBezTo>
                  <a:lnTo>
                    <a:pt x="6103620" y="3474720"/>
                  </a:lnTo>
                  <a:cubicBezTo>
                    <a:pt x="6106160" y="3465830"/>
                    <a:pt x="6109970" y="3456940"/>
                    <a:pt x="6113780" y="3448050"/>
                  </a:cubicBezTo>
                  <a:cubicBezTo>
                    <a:pt x="6129020" y="3411220"/>
                    <a:pt x="6151880" y="3378200"/>
                    <a:pt x="6179820" y="3350260"/>
                  </a:cubicBezTo>
                  <a:cubicBezTo>
                    <a:pt x="6207760" y="3322320"/>
                    <a:pt x="6240780" y="3299460"/>
                    <a:pt x="6277610" y="3284220"/>
                  </a:cubicBezTo>
                  <a:cubicBezTo>
                    <a:pt x="6299200" y="3275330"/>
                    <a:pt x="6320790" y="3268980"/>
                    <a:pt x="6342380" y="3265170"/>
                  </a:cubicBezTo>
                  <a:cubicBezTo>
                    <a:pt x="6320790" y="3261360"/>
                    <a:pt x="6299200" y="3255010"/>
                    <a:pt x="6277610" y="3246120"/>
                  </a:cubicBezTo>
                  <a:close/>
                  <a:moveTo>
                    <a:pt x="5232400" y="7865110"/>
                  </a:moveTo>
                  <a:cubicBezTo>
                    <a:pt x="4682490" y="8415020"/>
                    <a:pt x="3949700" y="8718550"/>
                    <a:pt x="3171190" y="8718550"/>
                  </a:cubicBezTo>
                  <a:cubicBezTo>
                    <a:pt x="2392680" y="8718550"/>
                    <a:pt x="1661160" y="8415020"/>
                    <a:pt x="1109980" y="7865110"/>
                  </a:cubicBezTo>
                  <a:cubicBezTo>
                    <a:pt x="560070" y="7315200"/>
                    <a:pt x="256540" y="6582410"/>
                    <a:pt x="256540" y="5803900"/>
                  </a:cubicBezTo>
                  <a:lnTo>
                    <a:pt x="256540" y="5685790"/>
                  </a:lnTo>
                  <a:cubicBezTo>
                    <a:pt x="259080" y="5676900"/>
                    <a:pt x="262890" y="5668010"/>
                    <a:pt x="266700" y="5659120"/>
                  </a:cubicBezTo>
                  <a:cubicBezTo>
                    <a:pt x="281940" y="5622290"/>
                    <a:pt x="304800" y="5589270"/>
                    <a:pt x="332740" y="5561330"/>
                  </a:cubicBezTo>
                  <a:cubicBezTo>
                    <a:pt x="360680" y="5533390"/>
                    <a:pt x="393700" y="5510530"/>
                    <a:pt x="430530" y="5495290"/>
                  </a:cubicBezTo>
                  <a:cubicBezTo>
                    <a:pt x="452120" y="5486400"/>
                    <a:pt x="473710" y="5480050"/>
                    <a:pt x="495300" y="5476240"/>
                  </a:cubicBezTo>
                  <a:cubicBezTo>
                    <a:pt x="472440" y="5472430"/>
                    <a:pt x="450850" y="5466080"/>
                    <a:pt x="430530" y="5457190"/>
                  </a:cubicBezTo>
                  <a:cubicBezTo>
                    <a:pt x="393700" y="5441950"/>
                    <a:pt x="360680" y="5419090"/>
                    <a:pt x="332740" y="5391150"/>
                  </a:cubicBezTo>
                  <a:cubicBezTo>
                    <a:pt x="304800" y="5363209"/>
                    <a:pt x="281940" y="5330190"/>
                    <a:pt x="266700" y="5293359"/>
                  </a:cubicBezTo>
                  <a:cubicBezTo>
                    <a:pt x="262890" y="5284469"/>
                    <a:pt x="260350" y="5275580"/>
                    <a:pt x="256540" y="5266689"/>
                  </a:cubicBezTo>
                  <a:lnTo>
                    <a:pt x="256540" y="2933700"/>
                  </a:lnTo>
                  <a:cubicBezTo>
                    <a:pt x="256540" y="2155190"/>
                    <a:pt x="560070" y="1423670"/>
                    <a:pt x="1109980" y="872490"/>
                  </a:cubicBezTo>
                  <a:cubicBezTo>
                    <a:pt x="1659890" y="322580"/>
                    <a:pt x="2392680" y="19050"/>
                    <a:pt x="3171190" y="19050"/>
                  </a:cubicBezTo>
                  <a:cubicBezTo>
                    <a:pt x="3949700" y="19050"/>
                    <a:pt x="4681220" y="322580"/>
                    <a:pt x="5232400" y="872490"/>
                  </a:cubicBezTo>
                  <a:cubicBezTo>
                    <a:pt x="5782310" y="1422400"/>
                    <a:pt x="6085840" y="2155190"/>
                    <a:pt x="6085840" y="2933700"/>
                  </a:cubicBezTo>
                  <a:lnTo>
                    <a:pt x="6085840" y="3056890"/>
                  </a:lnTo>
                  <a:cubicBezTo>
                    <a:pt x="6083300" y="3065780"/>
                    <a:pt x="6079490" y="3074670"/>
                    <a:pt x="6075680" y="3083560"/>
                  </a:cubicBezTo>
                  <a:cubicBezTo>
                    <a:pt x="6060440" y="3120390"/>
                    <a:pt x="6037580" y="3153410"/>
                    <a:pt x="6009640" y="3181350"/>
                  </a:cubicBezTo>
                  <a:cubicBezTo>
                    <a:pt x="5981700" y="3209290"/>
                    <a:pt x="5948680" y="3232150"/>
                    <a:pt x="5911850" y="3247390"/>
                  </a:cubicBezTo>
                  <a:cubicBezTo>
                    <a:pt x="5890260" y="3256280"/>
                    <a:pt x="5868670" y="3262630"/>
                    <a:pt x="5847080" y="3266440"/>
                  </a:cubicBezTo>
                  <a:cubicBezTo>
                    <a:pt x="5869940" y="3270250"/>
                    <a:pt x="5891530" y="3276600"/>
                    <a:pt x="5911850" y="3285490"/>
                  </a:cubicBezTo>
                  <a:cubicBezTo>
                    <a:pt x="5948680" y="3300730"/>
                    <a:pt x="5981700" y="3323590"/>
                    <a:pt x="6009640" y="3351530"/>
                  </a:cubicBezTo>
                  <a:cubicBezTo>
                    <a:pt x="6037580" y="3379470"/>
                    <a:pt x="6060440" y="3412490"/>
                    <a:pt x="6075680" y="3449320"/>
                  </a:cubicBezTo>
                  <a:cubicBezTo>
                    <a:pt x="6079490" y="3458211"/>
                    <a:pt x="6082030" y="3467100"/>
                    <a:pt x="6085840" y="3475991"/>
                  </a:cubicBezTo>
                  <a:lnTo>
                    <a:pt x="6085840" y="5803900"/>
                  </a:lnTo>
                  <a:cubicBezTo>
                    <a:pt x="6085840" y="6582410"/>
                    <a:pt x="5782310" y="7313930"/>
                    <a:pt x="5232400" y="7865110"/>
                  </a:cubicBezTo>
                  <a:close/>
                </a:path>
              </a:pathLst>
            </a:custGeom>
            <a:solidFill>
              <a:srgbClr val="000000"/>
            </a:solidFill>
          </p:spPr>
        </p:sp>
      </p:grpSp>
      <p:grpSp>
        <p:nvGrpSpPr>
          <p:cNvPr id="6" name="Group 6"/>
          <p:cNvGrpSpPr/>
          <p:nvPr/>
        </p:nvGrpSpPr>
        <p:grpSpPr>
          <a:xfrm>
            <a:off x="-877281" y="0"/>
            <a:ext cx="3088591" cy="10287000"/>
            <a:chOff x="0" y="0"/>
            <a:chExt cx="813456" cy="2709333"/>
          </a:xfrm>
        </p:grpSpPr>
        <p:sp>
          <p:nvSpPr>
            <p:cNvPr id="7" name="Freeform 7"/>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8" name="TextBox 8"/>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9" name="Freeform 9"/>
          <p:cNvSpPr/>
          <p:nvPr/>
        </p:nvSpPr>
        <p:spPr>
          <a:xfrm rot="-5400000">
            <a:off x="-2421094" y="4207228"/>
            <a:ext cx="8543440" cy="1872544"/>
          </a:xfrm>
          <a:custGeom>
            <a:avLst/>
            <a:gdLst/>
            <a:ahLst/>
            <a:cxnLst/>
            <a:rect l="l" t="t" r="r" b="b"/>
            <a:pathLst>
              <a:path w="8543440" h="1872544">
                <a:moveTo>
                  <a:pt x="0" y="0"/>
                </a:moveTo>
                <a:lnTo>
                  <a:pt x="8543440" y="0"/>
                </a:lnTo>
                <a:lnTo>
                  <a:pt x="8543440" y="1872544"/>
                </a:lnTo>
                <a:lnTo>
                  <a:pt x="0" y="1872544"/>
                </a:lnTo>
                <a:lnTo>
                  <a:pt x="0" y="0"/>
                </a:lnTo>
                <a:close/>
              </a:path>
            </a:pathLst>
          </a:custGeom>
          <a:blipFill>
            <a:blip r:embed="rId3">
              <a:extLst>
                <a:ext uri="{96DAC541-7B7A-43D3-8B79-37D633B846F1}">
                  <asvg:svgBlip xmlns:asvg="http://schemas.microsoft.com/office/drawing/2016/SVG/main" r:embed="rId4"/>
                </a:ext>
              </a:extLst>
            </a:blip>
            <a:stretch>
              <a:fillRect b="-38523"/>
            </a:stretch>
          </a:blipFill>
        </p:spPr>
      </p:sp>
      <p:sp>
        <p:nvSpPr>
          <p:cNvPr id="10" name="Freeform 10"/>
          <p:cNvSpPr/>
          <p:nvPr/>
        </p:nvSpPr>
        <p:spPr>
          <a:xfrm>
            <a:off x="2786898" y="539072"/>
            <a:ext cx="2765295" cy="2637037"/>
          </a:xfrm>
          <a:custGeom>
            <a:avLst/>
            <a:gdLst/>
            <a:ahLst/>
            <a:cxnLst/>
            <a:rect l="l" t="t" r="r" b="b"/>
            <a:pathLst>
              <a:path w="2765295" h="2637037">
                <a:moveTo>
                  <a:pt x="0" y="0"/>
                </a:moveTo>
                <a:lnTo>
                  <a:pt x="2765295" y="0"/>
                </a:lnTo>
                <a:lnTo>
                  <a:pt x="2765295" y="2637037"/>
                </a:lnTo>
                <a:lnTo>
                  <a:pt x="0" y="26370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5775340" y="1476583"/>
            <a:ext cx="4362331" cy="1279055"/>
          </a:xfrm>
          <a:prstGeom prst="rect">
            <a:avLst/>
          </a:prstGeom>
        </p:spPr>
        <p:txBody>
          <a:bodyPr lIns="0" tIns="0" rIns="0" bIns="0" rtlCol="0" anchor="t">
            <a:spAutoFit/>
          </a:bodyPr>
          <a:lstStyle/>
          <a:p>
            <a:pPr marL="0" lvl="0" indent="0" algn="l">
              <a:lnSpc>
                <a:spcPts val="10350"/>
              </a:lnSpc>
              <a:spcBef>
                <a:spcPct val="0"/>
              </a:spcBef>
            </a:pPr>
            <a:r>
              <a:rPr lang="en-US" sz="7393" spc="96">
                <a:solidFill>
                  <a:srgbClr val="000000"/>
                </a:solidFill>
                <a:latin typeface="Dream Avenue"/>
              </a:rPr>
              <a:t>Conclusion</a:t>
            </a:r>
          </a:p>
        </p:txBody>
      </p:sp>
      <p:sp>
        <p:nvSpPr>
          <p:cNvPr id="12" name="TextBox 12"/>
          <p:cNvSpPr txBox="1"/>
          <p:nvPr/>
        </p:nvSpPr>
        <p:spPr>
          <a:xfrm>
            <a:off x="2492026" y="6968699"/>
            <a:ext cx="8541015" cy="1204882"/>
          </a:xfrm>
          <a:prstGeom prst="rect">
            <a:avLst/>
          </a:prstGeom>
        </p:spPr>
        <p:txBody>
          <a:bodyPr lIns="0" tIns="0" rIns="0" bIns="0" rtlCol="0" anchor="t">
            <a:spAutoFit/>
          </a:bodyPr>
          <a:lstStyle/>
          <a:p>
            <a:pPr marL="500426" lvl="1" indent="-250213" algn="l">
              <a:lnSpc>
                <a:spcPts val="3245"/>
              </a:lnSpc>
              <a:buFont typeface="Arial"/>
              <a:buChar char="•"/>
            </a:pPr>
            <a:r>
              <a:rPr lang="en-US" sz="2317" dirty="0">
                <a:solidFill>
                  <a:srgbClr val="010101"/>
                </a:solidFill>
                <a:latin typeface="Lora"/>
              </a:rPr>
              <a:t>In this work, the developed hardware architecture is used as image recognizing system, it means, the design can be employed to process other type of signs. </a:t>
            </a:r>
          </a:p>
        </p:txBody>
      </p:sp>
      <p:sp>
        <p:nvSpPr>
          <p:cNvPr id="13" name="TextBox 13"/>
          <p:cNvSpPr txBox="1"/>
          <p:nvPr/>
        </p:nvSpPr>
        <p:spPr>
          <a:xfrm>
            <a:off x="2519065" y="5432771"/>
            <a:ext cx="8541015" cy="817916"/>
          </a:xfrm>
          <a:prstGeom prst="rect">
            <a:avLst/>
          </a:prstGeom>
        </p:spPr>
        <p:txBody>
          <a:bodyPr lIns="0" tIns="0" rIns="0" bIns="0" rtlCol="0" anchor="t">
            <a:spAutoFit/>
          </a:bodyPr>
          <a:lstStyle/>
          <a:p>
            <a:pPr marL="506786" lvl="1" indent="-253393" algn="l">
              <a:lnSpc>
                <a:spcPts val="3286"/>
              </a:lnSpc>
              <a:buFont typeface="Arial"/>
              <a:buChar char="•"/>
            </a:pPr>
            <a:r>
              <a:rPr lang="en-US" sz="2347" dirty="0">
                <a:solidFill>
                  <a:srgbClr val="010101"/>
                </a:solidFill>
                <a:latin typeface="Lora"/>
              </a:rPr>
              <a:t>The system shows that the first stage can be useful for deaf persons or with speech disability for communicating.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211311" y="4212151"/>
            <a:ext cx="9599689" cy="1353512"/>
          </a:xfrm>
          <a:prstGeom prst="rect">
            <a:avLst/>
          </a:prstGeom>
        </p:spPr>
        <p:txBody>
          <a:bodyPr wrap="square" lIns="0" tIns="0" rIns="0" bIns="0" rtlCol="0" anchor="t">
            <a:spAutoFit/>
          </a:bodyPr>
          <a:lstStyle/>
          <a:p>
            <a:pPr marL="549965" lvl="1" indent="-274983" algn="l">
              <a:lnSpc>
                <a:spcPts val="3566"/>
              </a:lnSpc>
              <a:buFont typeface="Arial"/>
              <a:buChar char="•"/>
            </a:pPr>
            <a:r>
              <a:rPr lang="en-US" sz="2547" dirty="0">
                <a:solidFill>
                  <a:srgbClr val="010101"/>
                </a:solidFill>
                <a:latin typeface="Lora"/>
              </a:rPr>
              <a:t>Future research can focus on enhancing the accuracy and performance of sign language detection systems through deep learning.</a:t>
            </a:r>
          </a:p>
        </p:txBody>
      </p:sp>
      <p:grpSp>
        <p:nvGrpSpPr>
          <p:cNvPr id="3" name="Group 3"/>
          <p:cNvGrpSpPr>
            <a:grpSpLocks noChangeAspect="1"/>
          </p:cNvGrpSpPr>
          <p:nvPr/>
        </p:nvGrpSpPr>
        <p:grpSpPr>
          <a:xfrm>
            <a:off x="11671193" y="1294263"/>
            <a:ext cx="5588107" cy="7698474"/>
            <a:chOff x="0" y="0"/>
            <a:chExt cx="6342380" cy="8737600"/>
          </a:xfrm>
        </p:grpSpPr>
        <p:sp>
          <p:nvSpPr>
            <p:cNvPr id="4" name="Freeform 4"/>
            <p:cNvSpPr/>
            <p:nvPr/>
          </p:nvSpPr>
          <p:spPr>
            <a:xfrm>
              <a:off x="628650" y="391160"/>
              <a:ext cx="5085080" cy="7955280"/>
            </a:xfrm>
            <a:custGeom>
              <a:avLst/>
              <a:gdLst/>
              <a:ahLst/>
              <a:cxnLst/>
              <a:rect l="l" t="t" r="r" b="b"/>
              <a:pathLst>
                <a:path w="5085080" h="7955280">
                  <a:moveTo>
                    <a:pt x="2542540" y="7955280"/>
                  </a:moveTo>
                  <a:cubicBezTo>
                    <a:pt x="1140460" y="7955280"/>
                    <a:pt x="0" y="6814820"/>
                    <a:pt x="0" y="5412740"/>
                  </a:cubicBezTo>
                  <a:lnTo>
                    <a:pt x="0" y="2542540"/>
                  </a:lnTo>
                  <a:cubicBezTo>
                    <a:pt x="0" y="1140460"/>
                    <a:pt x="1140460" y="0"/>
                    <a:pt x="2542540" y="0"/>
                  </a:cubicBezTo>
                  <a:cubicBezTo>
                    <a:pt x="3944620" y="0"/>
                    <a:pt x="5085080" y="1140460"/>
                    <a:pt x="5085080" y="2542540"/>
                  </a:cubicBezTo>
                  <a:lnTo>
                    <a:pt x="5085080" y="5412740"/>
                  </a:lnTo>
                  <a:cubicBezTo>
                    <a:pt x="5085080" y="6814820"/>
                    <a:pt x="3944620" y="7955280"/>
                    <a:pt x="2542540" y="7955280"/>
                  </a:cubicBezTo>
                  <a:close/>
                </a:path>
              </a:pathLst>
            </a:custGeom>
            <a:blipFill>
              <a:blip r:embed="rId2"/>
              <a:stretch>
                <a:fillRect l="-67406" r="-67406"/>
              </a:stretch>
            </a:blipFill>
          </p:spPr>
        </p:sp>
        <p:sp>
          <p:nvSpPr>
            <p:cNvPr id="5" name="Freeform 5"/>
            <p:cNvSpPr/>
            <p:nvPr/>
          </p:nvSpPr>
          <p:spPr>
            <a:xfrm>
              <a:off x="0" y="0"/>
              <a:ext cx="6342380" cy="8737600"/>
            </a:xfrm>
            <a:custGeom>
              <a:avLst/>
              <a:gdLst/>
              <a:ahLst/>
              <a:cxnLst/>
              <a:rect l="l" t="t" r="r" b="b"/>
              <a:pathLst>
                <a:path w="6342380" h="8737600">
                  <a:moveTo>
                    <a:pt x="3171190" y="381000"/>
                  </a:moveTo>
                  <a:cubicBezTo>
                    <a:pt x="1764030" y="381000"/>
                    <a:pt x="618490" y="1526540"/>
                    <a:pt x="618490" y="2933700"/>
                  </a:cubicBezTo>
                  <a:lnTo>
                    <a:pt x="618490" y="5803900"/>
                  </a:lnTo>
                  <a:cubicBezTo>
                    <a:pt x="618490" y="7211060"/>
                    <a:pt x="1764030" y="8356600"/>
                    <a:pt x="3171190" y="8356600"/>
                  </a:cubicBezTo>
                  <a:cubicBezTo>
                    <a:pt x="4578350" y="8356600"/>
                    <a:pt x="5723890" y="7211060"/>
                    <a:pt x="5723890" y="5803900"/>
                  </a:cubicBezTo>
                  <a:lnTo>
                    <a:pt x="5723890" y="2933700"/>
                  </a:lnTo>
                  <a:cubicBezTo>
                    <a:pt x="5723890" y="1526540"/>
                    <a:pt x="4578350" y="381000"/>
                    <a:pt x="3171190" y="381000"/>
                  </a:cubicBezTo>
                  <a:close/>
                  <a:moveTo>
                    <a:pt x="5704840" y="5803900"/>
                  </a:moveTo>
                  <a:cubicBezTo>
                    <a:pt x="5704840" y="7200900"/>
                    <a:pt x="4568190" y="8337550"/>
                    <a:pt x="3171190" y="8337550"/>
                  </a:cubicBezTo>
                  <a:cubicBezTo>
                    <a:pt x="1774190" y="8337550"/>
                    <a:pt x="637540" y="7200900"/>
                    <a:pt x="637540" y="5803900"/>
                  </a:cubicBezTo>
                  <a:lnTo>
                    <a:pt x="637540" y="2933700"/>
                  </a:lnTo>
                  <a:cubicBezTo>
                    <a:pt x="637540" y="1536700"/>
                    <a:pt x="1774190" y="400050"/>
                    <a:pt x="3171190" y="400050"/>
                  </a:cubicBezTo>
                  <a:cubicBezTo>
                    <a:pt x="4568190" y="400050"/>
                    <a:pt x="5704840" y="1536700"/>
                    <a:pt x="5704840" y="2933700"/>
                  </a:cubicBezTo>
                  <a:lnTo>
                    <a:pt x="5704840" y="5803900"/>
                  </a:lnTo>
                  <a:close/>
                  <a:moveTo>
                    <a:pt x="6277610" y="3246120"/>
                  </a:moveTo>
                  <a:cubicBezTo>
                    <a:pt x="6240780" y="3230880"/>
                    <a:pt x="6207760" y="3208020"/>
                    <a:pt x="6179820" y="3180080"/>
                  </a:cubicBezTo>
                  <a:cubicBezTo>
                    <a:pt x="6151880" y="3152140"/>
                    <a:pt x="6129020" y="3119120"/>
                    <a:pt x="6113780" y="3082290"/>
                  </a:cubicBezTo>
                  <a:cubicBezTo>
                    <a:pt x="6109970" y="3073400"/>
                    <a:pt x="6107430" y="3064510"/>
                    <a:pt x="6103620" y="3055620"/>
                  </a:cubicBezTo>
                  <a:lnTo>
                    <a:pt x="6103620" y="2933700"/>
                  </a:lnTo>
                  <a:cubicBezTo>
                    <a:pt x="6103620" y="2150110"/>
                    <a:pt x="5798820" y="1413510"/>
                    <a:pt x="5245100" y="859790"/>
                  </a:cubicBezTo>
                  <a:cubicBezTo>
                    <a:pt x="4691380" y="304800"/>
                    <a:pt x="3954780" y="0"/>
                    <a:pt x="3171190" y="0"/>
                  </a:cubicBezTo>
                  <a:cubicBezTo>
                    <a:pt x="2387600" y="0"/>
                    <a:pt x="1651000" y="304800"/>
                    <a:pt x="1097280" y="858520"/>
                  </a:cubicBezTo>
                  <a:cubicBezTo>
                    <a:pt x="543560" y="1413510"/>
                    <a:pt x="238760" y="2150110"/>
                    <a:pt x="238760" y="2933700"/>
                  </a:cubicBezTo>
                  <a:lnTo>
                    <a:pt x="238760" y="5267960"/>
                  </a:lnTo>
                  <a:cubicBezTo>
                    <a:pt x="236220" y="5276850"/>
                    <a:pt x="232410" y="5285740"/>
                    <a:pt x="228600" y="5294630"/>
                  </a:cubicBezTo>
                  <a:cubicBezTo>
                    <a:pt x="213360" y="5331460"/>
                    <a:pt x="190500" y="5364480"/>
                    <a:pt x="162560" y="5392420"/>
                  </a:cubicBezTo>
                  <a:cubicBezTo>
                    <a:pt x="134620" y="5420360"/>
                    <a:pt x="101600" y="5443220"/>
                    <a:pt x="64770" y="5458460"/>
                  </a:cubicBezTo>
                  <a:cubicBezTo>
                    <a:pt x="43180" y="5467350"/>
                    <a:pt x="21590" y="5473700"/>
                    <a:pt x="0" y="5477510"/>
                  </a:cubicBezTo>
                  <a:cubicBezTo>
                    <a:pt x="22860" y="5481320"/>
                    <a:pt x="44450" y="5487670"/>
                    <a:pt x="64770" y="5496560"/>
                  </a:cubicBezTo>
                  <a:cubicBezTo>
                    <a:pt x="101600" y="5511800"/>
                    <a:pt x="134620" y="5534660"/>
                    <a:pt x="162560" y="5562600"/>
                  </a:cubicBezTo>
                  <a:cubicBezTo>
                    <a:pt x="190500" y="5590541"/>
                    <a:pt x="213360" y="5623560"/>
                    <a:pt x="228600" y="5660391"/>
                  </a:cubicBezTo>
                  <a:cubicBezTo>
                    <a:pt x="232410" y="5669281"/>
                    <a:pt x="234950" y="5678170"/>
                    <a:pt x="238760" y="5687061"/>
                  </a:cubicBezTo>
                  <a:lnTo>
                    <a:pt x="238760" y="5805170"/>
                  </a:lnTo>
                  <a:cubicBezTo>
                    <a:pt x="238760" y="6588761"/>
                    <a:pt x="543560" y="7325361"/>
                    <a:pt x="1097280" y="7879080"/>
                  </a:cubicBezTo>
                  <a:cubicBezTo>
                    <a:pt x="1651000" y="8432800"/>
                    <a:pt x="2387600" y="8737600"/>
                    <a:pt x="3171190" y="8737600"/>
                  </a:cubicBezTo>
                  <a:cubicBezTo>
                    <a:pt x="3954780" y="8737600"/>
                    <a:pt x="4691380" y="8432800"/>
                    <a:pt x="5245100" y="7879080"/>
                  </a:cubicBezTo>
                  <a:cubicBezTo>
                    <a:pt x="5798820" y="7325361"/>
                    <a:pt x="6103620" y="6588761"/>
                    <a:pt x="6103620" y="5805170"/>
                  </a:cubicBezTo>
                  <a:lnTo>
                    <a:pt x="6103620" y="3474720"/>
                  </a:lnTo>
                  <a:cubicBezTo>
                    <a:pt x="6106160" y="3465830"/>
                    <a:pt x="6109970" y="3456940"/>
                    <a:pt x="6113780" y="3448050"/>
                  </a:cubicBezTo>
                  <a:cubicBezTo>
                    <a:pt x="6129020" y="3411220"/>
                    <a:pt x="6151880" y="3378200"/>
                    <a:pt x="6179820" y="3350260"/>
                  </a:cubicBezTo>
                  <a:cubicBezTo>
                    <a:pt x="6207760" y="3322320"/>
                    <a:pt x="6240780" y="3299460"/>
                    <a:pt x="6277610" y="3284220"/>
                  </a:cubicBezTo>
                  <a:cubicBezTo>
                    <a:pt x="6299200" y="3275330"/>
                    <a:pt x="6320790" y="3268980"/>
                    <a:pt x="6342380" y="3265170"/>
                  </a:cubicBezTo>
                  <a:cubicBezTo>
                    <a:pt x="6320790" y="3261360"/>
                    <a:pt x="6299200" y="3255010"/>
                    <a:pt x="6277610" y="3246120"/>
                  </a:cubicBezTo>
                  <a:close/>
                  <a:moveTo>
                    <a:pt x="5232400" y="7865110"/>
                  </a:moveTo>
                  <a:cubicBezTo>
                    <a:pt x="4682490" y="8415020"/>
                    <a:pt x="3949700" y="8718550"/>
                    <a:pt x="3171190" y="8718550"/>
                  </a:cubicBezTo>
                  <a:cubicBezTo>
                    <a:pt x="2392680" y="8718550"/>
                    <a:pt x="1661160" y="8415020"/>
                    <a:pt x="1109980" y="7865110"/>
                  </a:cubicBezTo>
                  <a:cubicBezTo>
                    <a:pt x="560070" y="7315200"/>
                    <a:pt x="256540" y="6582410"/>
                    <a:pt x="256540" y="5803900"/>
                  </a:cubicBezTo>
                  <a:lnTo>
                    <a:pt x="256540" y="5685790"/>
                  </a:lnTo>
                  <a:cubicBezTo>
                    <a:pt x="259080" y="5676900"/>
                    <a:pt x="262890" y="5668010"/>
                    <a:pt x="266700" y="5659120"/>
                  </a:cubicBezTo>
                  <a:cubicBezTo>
                    <a:pt x="281940" y="5622290"/>
                    <a:pt x="304800" y="5589270"/>
                    <a:pt x="332740" y="5561330"/>
                  </a:cubicBezTo>
                  <a:cubicBezTo>
                    <a:pt x="360680" y="5533390"/>
                    <a:pt x="393700" y="5510530"/>
                    <a:pt x="430530" y="5495290"/>
                  </a:cubicBezTo>
                  <a:cubicBezTo>
                    <a:pt x="452120" y="5486400"/>
                    <a:pt x="473710" y="5480050"/>
                    <a:pt x="495300" y="5476240"/>
                  </a:cubicBezTo>
                  <a:cubicBezTo>
                    <a:pt x="472440" y="5472430"/>
                    <a:pt x="450850" y="5466080"/>
                    <a:pt x="430530" y="5457190"/>
                  </a:cubicBezTo>
                  <a:cubicBezTo>
                    <a:pt x="393700" y="5441950"/>
                    <a:pt x="360680" y="5419090"/>
                    <a:pt x="332740" y="5391150"/>
                  </a:cubicBezTo>
                  <a:cubicBezTo>
                    <a:pt x="304800" y="5363209"/>
                    <a:pt x="281940" y="5330190"/>
                    <a:pt x="266700" y="5293359"/>
                  </a:cubicBezTo>
                  <a:cubicBezTo>
                    <a:pt x="262890" y="5284469"/>
                    <a:pt x="260350" y="5275580"/>
                    <a:pt x="256540" y="5266689"/>
                  </a:cubicBezTo>
                  <a:lnTo>
                    <a:pt x="256540" y="2933700"/>
                  </a:lnTo>
                  <a:cubicBezTo>
                    <a:pt x="256540" y="2155190"/>
                    <a:pt x="560070" y="1423670"/>
                    <a:pt x="1109980" y="872490"/>
                  </a:cubicBezTo>
                  <a:cubicBezTo>
                    <a:pt x="1659890" y="322580"/>
                    <a:pt x="2392680" y="19050"/>
                    <a:pt x="3171190" y="19050"/>
                  </a:cubicBezTo>
                  <a:cubicBezTo>
                    <a:pt x="3949700" y="19050"/>
                    <a:pt x="4681220" y="322580"/>
                    <a:pt x="5232400" y="872490"/>
                  </a:cubicBezTo>
                  <a:cubicBezTo>
                    <a:pt x="5782310" y="1422400"/>
                    <a:pt x="6085840" y="2155190"/>
                    <a:pt x="6085840" y="2933700"/>
                  </a:cubicBezTo>
                  <a:lnTo>
                    <a:pt x="6085840" y="3056890"/>
                  </a:lnTo>
                  <a:cubicBezTo>
                    <a:pt x="6083300" y="3065780"/>
                    <a:pt x="6079490" y="3074670"/>
                    <a:pt x="6075680" y="3083560"/>
                  </a:cubicBezTo>
                  <a:cubicBezTo>
                    <a:pt x="6060440" y="3120390"/>
                    <a:pt x="6037580" y="3153410"/>
                    <a:pt x="6009640" y="3181350"/>
                  </a:cubicBezTo>
                  <a:cubicBezTo>
                    <a:pt x="5981700" y="3209290"/>
                    <a:pt x="5948680" y="3232150"/>
                    <a:pt x="5911850" y="3247390"/>
                  </a:cubicBezTo>
                  <a:cubicBezTo>
                    <a:pt x="5890260" y="3256280"/>
                    <a:pt x="5868670" y="3262630"/>
                    <a:pt x="5847080" y="3266440"/>
                  </a:cubicBezTo>
                  <a:cubicBezTo>
                    <a:pt x="5869940" y="3270250"/>
                    <a:pt x="5891530" y="3276600"/>
                    <a:pt x="5911850" y="3285490"/>
                  </a:cubicBezTo>
                  <a:cubicBezTo>
                    <a:pt x="5948680" y="3300730"/>
                    <a:pt x="5981700" y="3323590"/>
                    <a:pt x="6009640" y="3351530"/>
                  </a:cubicBezTo>
                  <a:cubicBezTo>
                    <a:pt x="6037580" y="3379470"/>
                    <a:pt x="6060440" y="3412490"/>
                    <a:pt x="6075680" y="3449320"/>
                  </a:cubicBezTo>
                  <a:cubicBezTo>
                    <a:pt x="6079490" y="3458211"/>
                    <a:pt x="6082030" y="3467100"/>
                    <a:pt x="6085840" y="3475991"/>
                  </a:cubicBezTo>
                  <a:lnTo>
                    <a:pt x="6085840" y="5803900"/>
                  </a:lnTo>
                  <a:cubicBezTo>
                    <a:pt x="6085840" y="6582410"/>
                    <a:pt x="5782310" y="7313930"/>
                    <a:pt x="5232400" y="7865110"/>
                  </a:cubicBezTo>
                  <a:close/>
                </a:path>
              </a:pathLst>
            </a:custGeom>
            <a:solidFill>
              <a:srgbClr val="000000"/>
            </a:solidFill>
          </p:spPr>
        </p:sp>
      </p:grpSp>
      <p:grpSp>
        <p:nvGrpSpPr>
          <p:cNvPr id="6" name="Group 6"/>
          <p:cNvGrpSpPr/>
          <p:nvPr/>
        </p:nvGrpSpPr>
        <p:grpSpPr>
          <a:xfrm>
            <a:off x="-877281" y="0"/>
            <a:ext cx="3088591" cy="10287000"/>
            <a:chOff x="0" y="0"/>
            <a:chExt cx="813456" cy="2709333"/>
          </a:xfrm>
        </p:grpSpPr>
        <p:sp>
          <p:nvSpPr>
            <p:cNvPr id="7" name="Freeform 7"/>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8" name="TextBox 8"/>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9" name="Freeform 9"/>
          <p:cNvSpPr/>
          <p:nvPr/>
        </p:nvSpPr>
        <p:spPr>
          <a:xfrm rot="-5400000">
            <a:off x="-2421094" y="4207228"/>
            <a:ext cx="8543440" cy="1872544"/>
          </a:xfrm>
          <a:custGeom>
            <a:avLst/>
            <a:gdLst/>
            <a:ahLst/>
            <a:cxnLst/>
            <a:rect l="l" t="t" r="r" b="b"/>
            <a:pathLst>
              <a:path w="8543440" h="1872544">
                <a:moveTo>
                  <a:pt x="0" y="0"/>
                </a:moveTo>
                <a:lnTo>
                  <a:pt x="8543440" y="0"/>
                </a:lnTo>
                <a:lnTo>
                  <a:pt x="8543440" y="1872544"/>
                </a:lnTo>
                <a:lnTo>
                  <a:pt x="0" y="1872544"/>
                </a:lnTo>
                <a:lnTo>
                  <a:pt x="0" y="0"/>
                </a:lnTo>
                <a:close/>
              </a:path>
            </a:pathLst>
          </a:custGeom>
          <a:blipFill>
            <a:blip r:embed="rId3">
              <a:extLst>
                <a:ext uri="{96DAC541-7B7A-43D3-8B79-37D633B846F1}">
                  <asvg:svgBlip xmlns:asvg="http://schemas.microsoft.com/office/drawing/2016/SVG/main" r:embed="rId4"/>
                </a:ext>
              </a:extLst>
            </a:blip>
            <a:stretch>
              <a:fillRect b="-38523"/>
            </a:stretch>
          </a:blipFill>
        </p:spPr>
      </p:sp>
      <p:sp>
        <p:nvSpPr>
          <p:cNvPr id="10" name="Freeform 10"/>
          <p:cNvSpPr/>
          <p:nvPr/>
        </p:nvSpPr>
        <p:spPr>
          <a:xfrm>
            <a:off x="3500675" y="724452"/>
            <a:ext cx="1560887" cy="2787298"/>
          </a:xfrm>
          <a:custGeom>
            <a:avLst/>
            <a:gdLst/>
            <a:ahLst/>
            <a:cxnLst/>
            <a:rect l="l" t="t" r="r" b="b"/>
            <a:pathLst>
              <a:path w="1560887" h="2787298">
                <a:moveTo>
                  <a:pt x="0" y="0"/>
                </a:moveTo>
                <a:lnTo>
                  <a:pt x="1560887" y="0"/>
                </a:lnTo>
                <a:lnTo>
                  <a:pt x="1560887" y="2787298"/>
                </a:lnTo>
                <a:lnTo>
                  <a:pt x="0" y="27872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5775340" y="1476583"/>
            <a:ext cx="5494734" cy="1279055"/>
          </a:xfrm>
          <a:prstGeom prst="rect">
            <a:avLst/>
          </a:prstGeom>
        </p:spPr>
        <p:txBody>
          <a:bodyPr lIns="0" tIns="0" rIns="0" bIns="0" rtlCol="0" anchor="t">
            <a:spAutoFit/>
          </a:bodyPr>
          <a:lstStyle/>
          <a:p>
            <a:pPr marL="0" lvl="0" indent="0" algn="l">
              <a:lnSpc>
                <a:spcPts val="10350"/>
              </a:lnSpc>
              <a:spcBef>
                <a:spcPct val="0"/>
              </a:spcBef>
            </a:pPr>
            <a:r>
              <a:rPr lang="en-US" sz="7393" spc="96">
                <a:solidFill>
                  <a:srgbClr val="000000"/>
                </a:solidFill>
                <a:latin typeface="Dream Avenue"/>
              </a:rPr>
              <a:t>Future Scope</a:t>
            </a:r>
          </a:p>
        </p:txBody>
      </p:sp>
      <p:sp>
        <p:nvSpPr>
          <p:cNvPr id="12" name="TextBox 12"/>
          <p:cNvSpPr txBox="1"/>
          <p:nvPr/>
        </p:nvSpPr>
        <p:spPr>
          <a:xfrm>
            <a:off x="2382950" y="6266064"/>
            <a:ext cx="8541015" cy="868379"/>
          </a:xfrm>
          <a:prstGeom prst="rect">
            <a:avLst/>
          </a:prstGeom>
        </p:spPr>
        <p:txBody>
          <a:bodyPr lIns="0" tIns="0" rIns="0" bIns="0" rtlCol="0" anchor="t">
            <a:spAutoFit/>
          </a:bodyPr>
          <a:lstStyle/>
          <a:p>
            <a:pPr marL="543605" lvl="1" indent="-271802" algn="l">
              <a:lnSpc>
                <a:spcPts val="3524"/>
              </a:lnSpc>
              <a:buFont typeface="Arial"/>
              <a:buChar char="•"/>
            </a:pPr>
            <a:r>
              <a:rPr lang="en-US" sz="2517" dirty="0">
                <a:solidFill>
                  <a:srgbClr val="010101"/>
                </a:solidFill>
                <a:latin typeface="Lora"/>
              </a:rPr>
              <a:t>Expanding sign language detection systems to support multiple sign languages and dialects.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240418" y="-2441628"/>
            <a:ext cx="8690625" cy="6352057"/>
          </a:xfrm>
          <a:custGeom>
            <a:avLst/>
            <a:gdLst/>
            <a:ahLst/>
            <a:cxnLst/>
            <a:rect l="l" t="t" r="r" b="b"/>
            <a:pathLst>
              <a:path w="8690625" h="6352057">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941320" y="8420228"/>
            <a:ext cx="1786588" cy="1676145"/>
          </a:xfrm>
          <a:custGeom>
            <a:avLst/>
            <a:gdLst/>
            <a:ahLst/>
            <a:cxnLst/>
            <a:rect l="l" t="t" r="r" b="b"/>
            <a:pathLst>
              <a:path w="1786588" h="1676145">
                <a:moveTo>
                  <a:pt x="0" y="0"/>
                </a:moveTo>
                <a:lnTo>
                  <a:pt x="1786588" y="0"/>
                </a:lnTo>
                <a:lnTo>
                  <a:pt x="1786588" y="1676144"/>
                </a:lnTo>
                <a:lnTo>
                  <a:pt x="0" y="1676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733306" y="6547977"/>
            <a:ext cx="8690625" cy="6352057"/>
          </a:xfrm>
          <a:custGeom>
            <a:avLst/>
            <a:gdLst/>
            <a:ahLst/>
            <a:cxnLst/>
            <a:rect l="l" t="t" r="r" b="b"/>
            <a:pathLst>
              <a:path w="8690625" h="6352057">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10342" y="1965532"/>
            <a:ext cx="3180852" cy="3434119"/>
          </a:xfrm>
          <a:custGeom>
            <a:avLst/>
            <a:gdLst/>
            <a:ahLst/>
            <a:cxnLst/>
            <a:rect l="l" t="t" r="r" b="b"/>
            <a:pathLst>
              <a:path w="3180852" h="3434119">
                <a:moveTo>
                  <a:pt x="0" y="0"/>
                </a:moveTo>
                <a:lnTo>
                  <a:pt x="3180853" y="0"/>
                </a:lnTo>
                <a:lnTo>
                  <a:pt x="3180853" y="3434118"/>
                </a:lnTo>
                <a:lnTo>
                  <a:pt x="0" y="3434118"/>
                </a:lnTo>
                <a:lnTo>
                  <a:pt x="0" y="0"/>
                </a:lnTo>
                <a:close/>
              </a:path>
            </a:pathLst>
          </a:custGeom>
          <a:blipFill>
            <a:blip r:embed="rId6"/>
            <a:stretch>
              <a:fillRect/>
            </a:stretch>
          </a:blipFill>
        </p:spPr>
      </p:sp>
      <p:sp>
        <p:nvSpPr>
          <p:cNvPr id="6" name="TextBox 6"/>
          <p:cNvSpPr txBox="1"/>
          <p:nvPr/>
        </p:nvSpPr>
        <p:spPr>
          <a:xfrm>
            <a:off x="3391195" y="-75377"/>
            <a:ext cx="7397235" cy="1295706"/>
          </a:xfrm>
          <a:prstGeom prst="rect">
            <a:avLst/>
          </a:prstGeom>
        </p:spPr>
        <p:txBody>
          <a:bodyPr lIns="0" tIns="0" rIns="0" bIns="0" rtlCol="0" anchor="t">
            <a:spAutoFit/>
          </a:bodyPr>
          <a:lstStyle/>
          <a:p>
            <a:pPr algn="l">
              <a:lnSpc>
                <a:spcPts val="10590"/>
              </a:lnSpc>
            </a:pPr>
            <a:r>
              <a:rPr lang="en-US" sz="6457">
                <a:solidFill>
                  <a:srgbClr val="000000"/>
                </a:solidFill>
                <a:latin typeface="TAN Pearl Bold"/>
              </a:rPr>
              <a:t>References </a:t>
            </a:r>
          </a:p>
        </p:txBody>
      </p:sp>
      <p:sp>
        <p:nvSpPr>
          <p:cNvPr id="7" name="TextBox 7"/>
          <p:cNvSpPr txBox="1"/>
          <p:nvPr/>
        </p:nvSpPr>
        <p:spPr>
          <a:xfrm>
            <a:off x="3604414" y="1917907"/>
            <a:ext cx="13654886" cy="6333016"/>
          </a:xfrm>
          <a:prstGeom prst="rect">
            <a:avLst/>
          </a:prstGeom>
        </p:spPr>
        <p:txBody>
          <a:bodyPr lIns="0" tIns="0" rIns="0" bIns="0" rtlCol="0" anchor="t">
            <a:spAutoFit/>
          </a:bodyPr>
          <a:lstStyle/>
          <a:p>
            <a:pPr marL="479975" lvl="1" indent="-239987" algn="l">
              <a:lnSpc>
                <a:spcPts val="3112"/>
              </a:lnSpc>
              <a:buFont typeface="Arial"/>
              <a:buChar char="•"/>
            </a:pPr>
            <a:r>
              <a:rPr lang="en-US" sz="2223" dirty="0">
                <a:solidFill>
                  <a:srgbClr val="010101"/>
                </a:solidFill>
                <a:latin typeface="Lora Bold Italics"/>
              </a:rPr>
              <a:t>Online Resources: </a:t>
            </a:r>
          </a:p>
          <a:p>
            <a:pPr algn="l">
              <a:lnSpc>
                <a:spcPts val="3112"/>
              </a:lnSpc>
            </a:pPr>
            <a:r>
              <a:rPr lang="en-US" sz="2223" dirty="0" err="1">
                <a:solidFill>
                  <a:srgbClr val="010101"/>
                </a:solidFill>
                <a:latin typeface="Lora"/>
              </a:rPr>
              <a:t>Tensorflow</a:t>
            </a:r>
            <a:r>
              <a:rPr lang="en-US" sz="2223" dirty="0">
                <a:solidFill>
                  <a:srgbClr val="010101"/>
                </a:solidFill>
                <a:latin typeface="Lora"/>
              </a:rPr>
              <a:t> Global Community - </a:t>
            </a:r>
            <a:r>
              <a:rPr lang="en-US" sz="2223" u="sng" dirty="0">
                <a:solidFill>
                  <a:srgbClr val="010101"/>
                </a:solidFill>
                <a:latin typeface="Lora"/>
                <a:hlinkClick r:id="rId7" tooltip="https://www.tensorflow.org/community"/>
              </a:rPr>
              <a:t>https://www.tensorflow.org/community</a:t>
            </a:r>
          </a:p>
          <a:p>
            <a:pPr algn="l">
              <a:lnSpc>
                <a:spcPts val="3112"/>
              </a:lnSpc>
            </a:pPr>
            <a:r>
              <a:rPr lang="en-US" sz="2223" dirty="0" err="1">
                <a:solidFill>
                  <a:srgbClr val="010101"/>
                </a:solidFill>
                <a:latin typeface="Lora"/>
              </a:rPr>
              <a:t>Chatgpt</a:t>
            </a:r>
            <a:r>
              <a:rPr lang="en-US" sz="2223" dirty="0">
                <a:solidFill>
                  <a:srgbClr val="010101"/>
                </a:solidFill>
                <a:latin typeface="Lora"/>
              </a:rPr>
              <a:t> - </a:t>
            </a:r>
            <a:r>
              <a:rPr lang="en-US" sz="2223" u="sng" dirty="0">
                <a:solidFill>
                  <a:srgbClr val="010101"/>
                </a:solidFill>
                <a:latin typeface="Lora"/>
                <a:hlinkClick r:id="rId8" tooltip="https://chat.openai.com/c/1f531c51-52bf-4c4c-8a92-6e63f2ca15a8"/>
              </a:rPr>
              <a:t>https://chat.openai.com/c/1f531c51-52bf-4c4c-8a92-6e63f2ca15a8</a:t>
            </a:r>
          </a:p>
          <a:p>
            <a:pPr algn="l">
              <a:lnSpc>
                <a:spcPts val="3112"/>
              </a:lnSpc>
            </a:pPr>
            <a:r>
              <a:rPr lang="en-US" sz="2223" dirty="0">
                <a:solidFill>
                  <a:srgbClr val="010101"/>
                </a:solidFill>
                <a:latin typeface="Lora"/>
              </a:rPr>
              <a:t>Google Teachable Machine - </a:t>
            </a:r>
            <a:r>
              <a:rPr lang="en-US" sz="2223" u="sng" dirty="0">
                <a:solidFill>
                  <a:srgbClr val="010101"/>
                </a:solidFill>
                <a:latin typeface="Lora"/>
                <a:hlinkClick r:id="rId9" tooltip="https://teachablemachine.withgoogle.com/"/>
              </a:rPr>
              <a:t>https://teachablemachine.withgoogle.com/</a:t>
            </a:r>
          </a:p>
          <a:p>
            <a:pPr algn="l">
              <a:lnSpc>
                <a:spcPts val="3112"/>
              </a:lnSpc>
            </a:pPr>
            <a:endParaRPr lang="en-US" sz="2223" u="sng" dirty="0">
              <a:solidFill>
                <a:srgbClr val="010101"/>
              </a:solidFill>
              <a:latin typeface="Lora"/>
              <a:hlinkClick r:id="rId9" tooltip="https://teachablemachine.withgoogle.com/"/>
            </a:endParaRPr>
          </a:p>
          <a:p>
            <a:pPr marL="479975" lvl="1" indent="-239987" algn="l">
              <a:lnSpc>
                <a:spcPts val="3112"/>
              </a:lnSpc>
              <a:buFont typeface="Arial"/>
              <a:buChar char="•"/>
            </a:pPr>
            <a:r>
              <a:rPr lang="en-US" sz="2223" dirty="0">
                <a:solidFill>
                  <a:srgbClr val="010101"/>
                </a:solidFill>
                <a:latin typeface="Lora Bold Italics"/>
              </a:rPr>
              <a:t>Research Papers: </a:t>
            </a:r>
          </a:p>
          <a:p>
            <a:pPr algn="l">
              <a:lnSpc>
                <a:spcPts val="3112"/>
              </a:lnSpc>
            </a:pPr>
            <a:r>
              <a:rPr lang="en-US" sz="2223" dirty="0">
                <a:solidFill>
                  <a:srgbClr val="010101"/>
                </a:solidFill>
                <a:latin typeface="Lora Italics"/>
              </a:rPr>
              <a:t>Anna Deza (1003287855) and Danial Hasan (1003132228) - "Sign Language Recognition”</a:t>
            </a:r>
          </a:p>
          <a:p>
            <a:pPr algn="l">
              <a:lnSpc>
                <a:spcPts val="3112"/>
              </a:lnSpc>
            </a:pPr>
            <a:endParaRPr lang="en-US" sz="2223" dirty="0">
              <a:solidFill>
                <a:srgbClr val="010101"/>
              </a:solidFill>
              <a:latin typeface="Lora Italics"/>
            </a:endParaRPr>
          </a:p>
          <a:p>
            <a:pPr algn="l">
              <a:lnSpc>
                <a:spcPts val="3112"/>
              </a:lnSpc>
            </a:pPr>
            <a:r>
              <a:rPr lang="en-US" sz="2223" dirty="0">
                <a:solidFill>
                  <a:srgbClr val="010101"/>
                </a:solidFill>
                <a:latin typeface="Lora Italics"/>
              </a:rPr>
              <a:t>“SIGN LANGUAGE RECOGNITION USING NEURAL NETWORK” KAUSTUBH JADHAV, ABHISHEK JAISWAL, ABBAS MUNSHI, MAYURESH YERENDEKAR, Department of Electronics and Telecommunication Engineering K.C. College of Engineering &amp; Management studies &amp; Research</a:t>
            </a:r>
          </a:p>
          <a:p>
            <a:pPr algn="l">
              <a:lnSpc>
                <a:spcPts val="3112"/>
              </a:lnSpc>
            </a:pPr>
            <a:endParaRPr lang="en-US" sz="2223" dirty="0">
              <a:solidFill>
                <a:srgbClr val="010101"/>
              </a:solidFill>
              <a:latin typeface="Lora Italics"/>
            </a:endParaRPr>
          </a:p>
          <a:p>
            <a:pPr algn="l">
              <a:lnSpc>
                <a:spcPts val="3112"/>
              </a:lnSpc>
            </a:pPr>
            <a:r>
              <a:rPr lang="en-US" sz="2223" dirty="0">
                <a:solidFill>
                  <a:srgbClr val="010101"/>
                </a:solidFill>
                <a:latin typeface="Lora Italics"/>
              </a:rPr>
              <a:t>“Real Time Sign Language Detection” by Sneha </a:t>
            </a:r>
            <a:r>
              <a:rPr lang="en-US" sz="2223" dirty="0" err="1">
                <a:solidFill>
                  <a:srgbClr val="010101"/>
                </a:solidFill>
                <a:latin typeface="Lora Italics"/>
              </a:rPr>
              <a:t>Santoshkumar</a:t>
            </a:r>
            <a:r>
              <a:rPr lang="en-US" sz="2223" dirty="0">
                <a:solidFill>
                  <a:srgbClr val="010101"/>
                </a:solidFill>
                <a:latin typeface="Lora Italics"/>
              </a:rPr>
              <a:t> Riya </a:t>
            </a:r>
            <a:r>
              <a:rPr lang="en-US" sz="2223" dirty="0" err="1">
                <a:solidFill>
                  <a:srgbClr val="010101"/>
                </a:solidFill>
                <a:latin typeface="Lora Italics"/>
              </a:rPr>
              <a:t>Divakaran</a:t>
            </a:r>
            <a:r>
              <a:rPr lang="en-US" sz="2223" dirty="0">
                <a:solidFill>
                  <a:srgbClr val="010101"/>
                </a:solidFill>
                <a:latin typeface="Lora Italics"/>
              </a:rPr>
              <a:t> Shruti Krishnakumar </a:t>
            </a:r>
            <a:r>
              <a:rPr lang="en-US" sz="2223" dirty="0" err="1">
                <a:solidFill>
                  <a:srgbClr val="010101"/>
                </a:solidFill>
                <a:latin typeface="Lora Italics"/>
              </a:rPr>
              <a:t>Sukrishna</a:t>
            </a:r>
            <a:r>
              <a:rPr lang="en-US" sz="2223" dirty="0">
                <a:solidFill>
                  <a:srgbClr val="010101"/>
                </a:solidFill>
                <a:latin typeface="Lora Italics"/>
              </a:rPr>
              <a:t> Nair of Department Of Computer Engineering PILLAI COLLEGE OF ENGINEERING New </a:t>
            </a:r>
            <a:r>
              <a:rPr lang="en-US" sz="2223" dirty="0" err="1">
                <a:solidFill>
                  <a:srgbClr val="010101"/>
                </a:solidFill>
                <a:latin typeface="Lora Italics"/>
              </a:rPr>
              <a:t>Panvel</a:t>
            </a:r>
            <a:r>
              <a:rPr lang="en-US" sz="2223" dirty="0">
                <a:solidFill>
                  <a:srgbClr val="010101"/>
                </a:solidFill>
                <a:latin typeface="Lora Italics"/>
              </a:rPr>
              <a:t> – 410 206 UNIVERSITY OF MUMBAI</a:t>
            </a:r>
          </a:p>
          <a:p>
            <a:pPr algn="l">
              <a:lnSpc>
                <a:spcPts val="3112"/>
              </a:lnSpc>
            </a:pPr>
            <a:endParaRPr lang="en-US" sz="2223" dirty="0">
              <a:solidFill>
                <a:srgbClr val="010101"/>
              </a:solidFill>
              <a:latin typeface="Lora Italic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descr="aesthetic geometric minimalist"/>
          <p:cNvSpPr/>
          <p:nvPr/>
        </p:nvSpPr>
        <p:spPr>
          <a:xfrm>
            <a:off x="13240418" y="-2441628"/>
            <a:ext cx="8690625" cy="6352057"/>
          </a:xfrm>
          <a:custGeom>
            <a:avLst/>
            <a:gdLst/>
            <a:ahLst/>
            <a:cxnLst/>
            <a:rect l="l" t="t" r="r" b="b"/>
            <a:pathLst>
              <a:path w="8690625" h="6352057">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Black Sparkling Stars"/>
          <p:cNvSpPr/>
          <p:nvPr/>
        </p:nvSpPr>
        <p:spPr>
          <a:xfrm>
            <a:off x="15941320" y="8420228"/>
            <a:ext cx="1786588" cy="1676145"/>
          </a:xfrm>
          <a:custGeom>
            <a:avLst/>
            <a:gdLst/>
            <a:ahLst/>
            <a:cxnLst/>
            <a:rect l="l" t="t" r="r" b="b"/>
            <a:pathLst>
              <a:path w="1786588" h="1676145">
                <a:moveTo>
                  <a:pt x="0" y="0"/>
                </a:moveTo>
                <a:lnTo>
                  <a:pt x="1786588" y="0"/>
                </a:lnTo>
                <a:lnTo>
                  <a:pt x="1786588" y="1676144"/>
                </a:lnTo>
                <a:lnTo>
                  <a:pt x="0" y="1676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descr="aesthetic geometric minimalist"/>
          <p:cNvSpPr/>
          <p:nvPr/>
        </p:nvSpPr>
        <p:spPr>
          <a:xfrm>
            <a:off x="-3733306" y="6547977"/>
            <a:ext cx="8690625" cy="6352057"/>
          </a:xfrm>
          <a:custGeom>
            <a:avLst/>
            <a:gdLst/>
            <a:ahLst/>
            <a:cxnLst/>
            <a:rect l="l" t="t" r="r" b="b"/>
            <a:pathLst>
              <a:path w="8690625" h="6352057">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771525" y="3023477"/>
            <a:ext cx="16744950" cy="3524400"/>
          </a:xfrm>
          <a:prstGeom prst="rect">
            <a:avLst/>
          </a:prstGeom>
        </p:spPr>
        <p:txBody>
          <a:bodyPr lIns="0" tIns="0" rIns="0" bIns="0" rtlCol="0" anchor="t">
            <a:spAutoFit/>
          </a:bodyPr>
          <a:lstStyle/>
          <a:p>
            <a:pPr marL="0" lvl="0" indent="0" algn="ctr">
              <a:lnSpc>
                <a:spcPts val="27291"/>
              </a:lnSpc>
              <a:spcBef>
                <a:spcPct val="0"/>
              </a:spcBef>
            </a:pPr>
            <a:r>
              <a:rPr lang="en-US" sz="19494" u="none">
                <a:solidFill>
                  <a:srgbClr val="000000"/>
                </a:solidFill>
                <a:latin typeface="TAN Pearl Bold"/>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77281" y="0"/>
            <a:ext cx="3088591" cy="10287000"/>
            <a:chOff x="0" y="0"/>
            <a:chExt cx="813456" cy="2709333"/>
          </a:xfrm>
        </p:grpSpPr>
        <p:sp>
          <p:nvSpPr>
            <p:cNvPr id="3" name="Freeform 3"/>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4" name="TextBox 4"/>
            <p:cNvSpPr txBox="1"/>
            <p:nvPr/>
          </p:nvSpPr>
          <p:spPr>
            <a:xfrm>
              <a:off x="0" y="-28575"/>
              <a:ext cx="813456" cy="2737908"/>
            </a:xfrm>
            <a:prstGeom prst="rect">
              <a:avLst/>
            </a:prstGeom>
          </p:spPr>
          <p:txBody>
            <a:bodyPr lIns="50800" tIns="50800" rIns="50800" bIns="50800" rtlCol="0" anchor="ctr"/>
            <a:lstStyle/>
            <a:p>
              <a:pPr algn="ctr">
                <a:lnSpc>
                  <a:spcPts val="2852"/>
                </a:lnSpc>
              </a:pPr>
              <a:endParaRPr/>
            </a:p>
          </p:txBody>
        </p:sp>
      </p:grpSp>
      <p:grpSp>
        <p:nvGrpSpPr>
          <p:cNvPr id="5" name="Group 5"/>
          <p:cNvGrpSpPr>
            <a:grpSpLocks noChangeAspect="1"/>
          </p:cNvGrpSpPr>
          <p:nvPr/>
        </p:nvGrpSpPr>
        <p:grpSpPr>
          <a:xfrm>
            <a:off x="10689720" y="1028700"/>
            <a:ext cx="6998751" cy="7663902"/>
            <a:chOff x="0" y="0"/>
            <a:chExt cx="5759450" cy="6306820"/>
          </a:xfrm>
        </p:grpSpPr>
        <p:sp>
          <p:nvSpPr>
            <p:cNvPr id="6" name="Freeform 6"/>
            <p:cNvSpPr/>
            <p:nvPr/>
          </p:nvSpPr>
          <p:spPr>
            <a:xfrm>
              <a:off x="0" y="-109220"/>
              <a:ext cx="5759450" cy="6416040"/>
            </a:xfrm>
            <a:custGeom>
              <a:avLst/>
              <a:gdLst/>
              <a:ahLst/>
              <a:cxnLst/>
              <a:rect l="l" t="t" r="r" b="b"/>
              <a:pathLst>
                <a:path w="5759450" h="6416040">
                  <a:moveTo>
                    <a:pt x="3689350" y="2145030"/>
                  </a:moveTo>
                  <a:lnTo>
                    <a:pt x="5759450" y="1197610"/>
                  </a:lnTo>
                  <a:lnTo>
                    <a:pt x="5759450" y="2886710"/>
                  </a:lnTo>
                  <a:lnTo>
                    <a:pt x="4556760" y="3754120"/>
                  </a:lnTo>
                  <a:cubicBezTo>
                    <a:pt x="4946650" y="3728720"/>
                    <a:pt x="5336540" y="3740150"/>
                    <a:pt x="5723890" y="3787140"/>
                  </a:cubicBezTo>
                  <a:lnTo>
                    <a:pt x="5585460" y="5309870"/>
                  </a:lnTo>
                  <a:cubicBezTo>
                    <a:pt x="3920490" y="5110480"/>
                    <a:pt x="871220" y="6416040"/>
                    <a:pt x="871220" y="6416040"/>
                  </a:cubicBezTo>
                  <a:lnTo>
                    <a:pt x="871220" y="5125720"/>
                  </a:lnTo>
                  <a:lnTo>
                    <a:pt x="833120" y="5143500"/>
                  </a:lnTo>
                  <a:cubicBezTo>
                    <a:pt x="538480" y="5278120"/>
                    <a:pt x="189230" y="5148580"/>
                    <a:pt x="54610" y="4852670"/>
                  </a:cubicBezTo>
                  <a:cubicBezTo>
                    <a:pt x="17780" y="4776470"/>
                    <a:pt x="0" y="4692650"/>
                    <a:pt x="0" y="4607560"/>
                  </a:cubicBezTo>
                  <a:lnTo>
                    <a:pt x="0" y="4607560"/>
                  </a:lnTo>
                  <a:cubicBezTo>
                    <a:pt x="0" y="4114800"/>
                    <a:pt x="207010" y="3644900"/>
                    <a:pt x="570230" y="3310890"/>
                  </a:cubicBezTo>
                  <a:lnTo>
                    <a:pt x="1681480" y="2293620"/>
                  </a:lnTo>
                  <a:cubicBezTo>
                    <a:pt x="1130300" y="2419350"/>
                    <a:pt x="563880" y="2466340"/>
                    <a:pt x="0" y="2437130"/>
                  </a:cubicBezTo>
                  <a:lnTo>
                    <a:pt x="0" y="1084580"/>
                  </a:lnTo>
                  <a:cubicBezTo>
                    <a:pt x="1257300" y="1145540"/>
                    <a:pt x="2424430" y="811530"/>
                    <a:pt x="3529330" y="203200"/>
                  </a:cubicBezTo>
                  <a:cubicBezTo>
                    <a:pt x="3896360" y="0"/>
                    <a:pt x="4358640" y="133350"/>
                    <a:pt x="4561840" y="500380"/>
                  </a:cubicBezTo>
                  <a:cubicBezTo>
                    <a:pt x="4624070" y="613410"/>
                    <a:pt x="4657090" y="739140"/>
                    <a:pt x="4657090" y="867410"/>
                  </a:cubicBezTo>
                  <a:lnTo>
                    <a:pt x="4657090" y="923290"/>
                  </a:lnTo>
                  <a:cubicBezTo>
                    <a:pt x="4657090" y="1136650"/>
                    <a:pt x="4568190" y="1339850"/>
                    <a:pt x="4410710" y="1483360"/>
                  </a:cubicBezTo>
                  <a:cubicBezTo>
                    <a:pt x="4122420" y="1747520"/>
                    <a:pt x="3689350" y="2145030"/>
                    <a:pt x="3689350" y="2145030"/>
                  </a:cubicBezTo>
                  <a:close/>
                </a:path>
              </a:pathLst>
            </a:custGeom>
            <a:blipFill>
              <a:blip r:embed="rId2"/>
              <a:stretch>
                <a:fillRect l="-32193" r="-32193"/>
              </a:stretch>
            </a:blipFill>
          </p:spPr>
        </p:sp>
      </p:grpSp>
      <p:sp>
        <p:nvSpPr>
          <p:cNvPr id="7" name="Freeform 7"/>
          <p:cNvSpPr/>
          <p:nvPr/>
        </p:nvSpPr>
        <p:spPr>
          <a:xfrm>
            <a:off x="-3725255" y="7105272"/>
            <a:ext cx="7450509" cy="7450509"/>
          </a:xfrm>
          <a:custGeom>
            <a:avLst/>
            <a:gdLst/>
            <a:ahLst/>
            <a:cxnLst/>
            <a:rect l="l" t="t" r="r" b="b"/>
            <a:pathLst>
              <a:path w="7450509" h="7450509">
                <a:moveTo>
                  <a:pt x="0" y="0"/>
                </a:moveTo>
                <a:lnTo>
                  <a:pt x="7450510" y="0"/>
                </a:lnTo>
                <a:lnTo>
                  <a:pt x="7450510" y="7450510"/>
                </a:lnTo>
                <a:lnTo>
                  <a:pt x="0" y="7450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6706625" y="-4304799"/>
            <a:ext cx="7450509" cy="7450509"/>
          </a:xfrm>
          <a:custGeom>
            <a:avLst/>
            <a:gdLst/>
            <a:ahLst/>
            <a:cxnLst/>
            <a:rect l="l" t="t" r="r" b="b"/>
            <a:pathLst>
              <a:path w="7450509" h="7450509">
                <a:moveTo>
                  <a:pt x="0" y="0"/>
                </a:moveTo>
                <a:lnTo>
                  <a:pt x="7450509" y="0"/>
                </a:lnTo>
                <a:lnTo>
                  <a:pt x="7450509" y="7450509"/>
                </a:lnTo>
                <a:lnTo>
                  <a:pt x="0" y="74505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659365" y="5176309"/>
            <a:ext cx="2737864" cy="2776035"/>
          </a:xfrm>
          <a:custGeom>
            <a:avLst/>
            <a:gdLst/>
            <a:ahLst/>
            <a:cxnLst/>
            <a:rect l="l" t="t" r="r" b="b"/>
            <a:pathLst>
              <a:path w="2737864" h="2776035">
                <a:moveTo>
                  <a:pt x="0" y="0"/>
                </a:moveTo>
                <a:lnTo>
                  <a:pt x="2737864" y="0"/>
                </a:lnTo>
                <a:lnTo>
                  <a:pt x="2737864" y="2776034"/>
                </a:lnTo>
                <a:lnTo>
                  <a:pt x="0" y="2776034"/>
                </a:lnTo>
                <a:lnTo>
                  <a:pt x="0" y="0"/>
                </a:lnTo>
                <a:close/>
              </a:path>
            </a:pathLst>
          </a:custGeom>
          <a:blipFill>
            <a:blip r:embed="rId5"/>
            <a:stretch>
              <a:fillRect/>
            </a:stretch>
          </a:blipFill>
        </p:spPr>
      </p:sp>
      <p:sp>
        <p:nvSpPr>
          <p:cNvPr id="10" name="TextBox 10"/>
          <p:cNvSpPr txBox="1"/>
          <p:nvPr/>
        </p:nvSpPr>
        <p:spPr>
          <a:xfrm>
            <a:off x="2211310" y="630853"/>
            <a:ext cx="8652897" cy="5163065"/>
          </a:xfrm>
          <a:prstGeom prst="rect">
            <a:avLst/>
          </a:prstGeom>
        </p:spPr>
        <p:txBody>
          <a:bodyPr lIns="0" tIns="0" rIns="0" bIns="0" rtlCol="0" anchor="t">
            <a:spAutoFit/>
          </a:bodyPr>
          <a:lstStyle/>
          <a:p>
            <a:pPr algn="l">
              <a:lnSpc>
                <a:spcPts val="13430"/>
              </a:lnSpc>
            </a:pPr>
            <a:r>
              <a:rPr lang="en-US" sz="12435" spc="410">
                <a:solidFill>
                  <a:srgbClr val="000000"/>
                </a:solidFill>
                <a:latin typeface="Dream Avenue"/>
              </a:rPr>
              <a:t>Sign Language Recognition</a:t>
            </a:r>
          </a:p>
        </p:txBody>
      </p:sp>
      <p:sp>
        <p:nvSpPr>
          <p:cNvPr id="11" name="TextBox 11"/>
          <p:cNvSpPr txBox="1"/>
          <p:nvPr/>
        </p:nvSpPr>
        <p:spPr>
          <a:xfrm>
            <a:off x="2659365" y="8096230"/>
            <a:ext cx="5382277" cy="1219796"/>
          </a:xfrm>
          <a:prstGeom prst="rect">
            <a:avLst/>
          </a:prstGeom>
        </p:spPr>
        <p:txBody>
          <a:bodyPr lIns="0" tIns="0" rIns="0" bIns="0" rtlCol="0" anchor="t">
            <a:spAutoFit/>
          </a:bodyPr>
          <a:lstStyle/>
          <a:p>
            <a:pPr algn="l">
              <a:lnSpc>
                <a:spcPts val="3248"/>
              </a:lnSpc>
            </a:pPr>
            <a:r>
              <a:rPr lang="en-US" sz="2460" spc="214">
                <a:solidFill>
                  <a:srgbClr val="000000"/>
                </a:solidFill>
                <a:latin typeface="Merriweather"/>
              </a:rPr>
              <a:t>Anuj Ravindra Pawar </a:t>
            </a:r>
          </a:p>
          <a:p>
            <a:pPr algn="l">
              <a:lnSpc>
                <a:spcPts val="3248"/>
              </a:lnSpc>
            </a:pPr>
            <a:r>
              <a:rPr lang="en-US" sz="2460" spc="214">
                <a:solidFill>
                  <a:srgbClr val="000000"/>
                </a:solidFill>
                <a:latin typeface="Merriweather"/>
              </a:rPr>
              <a:t>Satyam Vinod Panchal </a:t>
            </a:r>
          </a:p>
          <a:p>
            <a:pPr algn="l">
              <a:lnSpc>
                <a:spcPts val="3248"/>
              </a:lnSpc>
            </a:pPr>
            <a:r>
              <a:rPr lang="en-US" sz="2460" spc="214">
                <a:solidFill>
                  <a:srgbClr val="000000"/>
                </a:solidFill>
                <a:latin typeface="Merriweather"/>
              </a:rPr>
              <a:t>Shailesh Santosh Jadhav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447771" y="3048496"/>
            <a:ext cx="8541015" cy="1128707"/>
          </a:xfrm>
          <a:prstGeom prst="rect">
            <a:avLst/>
          </a:prstGeom>
        </p:spPr>
        <p:txBody>
          <a:bodyPr lIns="0" tIns="0" rIns="0" bIns="0" rtlCol="0" anchor="t">
            <a:spAutoFit/>
          </a:bodyPr>
          <a:lstStyle/>
          <a:p>
            <a:pPr marL="463607" lvl="1" indent="-231804" algn="l">
              <a:lnSpc>
                <a:spcPts val="3006"/>
              </a:lnSpc>
              <a:buFont typeface="Arial"/>
              <a:buChar char="•"/>
            </a:pPr>
            <a:r>
              <a:rPr lang="en-US" sz="2400" dirty="0">
                <a:solidFill>
                  <a:srgbClr val="010101"/>
                </a:solidFill>
                <a:latin typeface="Lora"/>
              </a:rPr>
              <a:t>Children with disabilities often encounter barriers to accessing effective cognitive retraining programs, hindering their ability to develop crucial cognitive skills.</a:t>
            </a:r>
          </a:p>
        </p:txBody>
      </p:sp>
      <p:sp>
        <p:nvSpPr>
          <p:cNvPr id="3" name="TextBox 3"/>
          <p:cNvSpPr txBox="1"/>
          <p:nvPr/>
        </p:nvSpPr>
        <p:spPr>
          <a:xfrm>
            <a:off x="2786898" y="1141863"/>
            <a:ext cx="4975503" cy="1279055"/>
          </a:xfrm>
          <a:prstGeom prst="rect">
            <a:avLst/>
          </a:prstGeom>
        </p:spPr>
        <p:txBody>
          <a:bodyPr lIns="0" tIns="0" rIns="0" bIns="0" rtlCol="0" anchor="t">
            <a:spAutoFit/>
          </a:bodyPr>
          <a:lstStyle/>
          <a:p>
            <a:pPr marL="0" lvl="0" indent="0" algn="l">
              <a:lnSpc>
                <a:spcPts val="10350"/>
              </a:lnSpc>
              <a:spcBef>
                <a:spcPct val="0"/>
              </a:spcBef>
            </a:pPr>
            <a:r>
              <a:rPr lang="en-US" sz="7393" u="none" strike="noStrike" spc="96">
                <a:solidFill>
                  <a:srgbClr val="000000"/>
                </a:solidFill>
                <a:latin typeface="Dream Avenue"/>
              </a:rPr>
              <a:t>Introduction</a:t>
            </a:r>
          </a:p>
        </p:txBody>
      </p:sp>
      <p:grpSp>
        <p:nvGrpSpPr>
          <p:cNvPr id="4" name="Group 4"/>
          <p:cNvGrpSpPr>
            <a:grpSpLocks noChangeAspect="1"/>
          </p:cNvGrpSpPr>
          <p:nvPr/>
        </p:nvGrpSpPr>
        <p:grpSpPr>
          <a:xfrm>
            <a:off x="11671193" y="1294263"/>
            <a:ext cx="5588107" cy="7698474"/>
            <a:chOff x="0" y="0"/>
            <a:chExt cx="6342380" cy="8737600"/>
          </a:xfrm>
        </p:grpSpPr>
        <p:sp>
          <p:nvSpPr>
            <p:cNvPr id="5" name="Freeform 5"/>
            <p:cNvSpPr/>
            <p:nvPr/>
          </p:nvSpPr>
          <p:spPr>
            <a:xfrm>
              <a:off x="628650" y="391160"/>
              <a:ext cx="5085080" cy="7955280"/>
            </a:xfrm>
            <a:custGeom>
              <a:avLst/>
              <a:gdLst/>
              <a:ahLst/>
              <a:cxnLst/>
              <a:rect l="l" t="t" r="r" b="b"/>
              <a:pathLst>
                <a:path w="5085080" h="7955280">
                  <a:moveTo>
                    <a:pt x="2542540" y="7955280"/>
                  </a:moveTo>
                  <a:cubicBezTo>
                    <a:pt x="1140460" y="7955280"/>
                    <a:pt x="0" y="6814820"/>
                    <a:pt x="0" y="5412740"/>
                  </a:cubicBezTo>
                  <a:lnTo>
                    <a:pt x="0" y="2542540"/>
                  </a:lnTo>
                  <a:cubicBezTo>
                    <a:pt x="0" y="1140460"/>
                    <a:pt x="1140460" y="0"/>
                    <a:pt x="2542540" y="0"/>
                  </a:cubicBezTo>
                  <a:cubicBezTo>
                    <a:pt x="3944620" y="0"/>
                    <a:pt x="5085080" y="1140460"/>
                    <a:pt x="5085080" y="2542540"/>
                  </a:cubicBezTo>
                  <a:lnTo>
                    <a:pt x="5085080" y="5412740"/>
                  </a:lnTo>
                  <a:cubicBezTo>
                    <a:pt x="5085080" y="6814820"/>
                    <a:pt x="3944620" y="7955280"/>
                    <a:pt x="2542540" y="7955280"/>
                  </a:cubicBezTo>
                  <a:close/>
                </a:path>
              </a:pathLst>
            </a:custGeom>
            <a:blipFill>
              <a:blip r:embed="rId2"/>
              <a:stretch>
                <a:fillRect l="-2115" r="-2115"/>
              </a:stretch>
            </a:blipFill>
          </p:spPr>
        </p:sp>
        <p:sp>
          <p:nvSpPr>
            <p:cNvPr id="6" name="Freeform 6"/>
            <p:cNvSpPr/>
            <p:nvPr/>
          </p:nvSpPr>
          <p:spPr>
            <a:xfrm>
              <a:off x="0" y="0"/>
              <a:ext cx="6342380" cy="8737600"/>
            </a:xfrm>
            <a:custGeom>
              <a:avLst/>
              <a:gdLst/>
              <a:ahLst/>
              <a:cxnLst/>
              <a:rect l="l" t="t" r="r" b="b"/>
              <a:pathLst>
                <a:path w="6342380" h="8737600">
                  <a:moveTo>
                    <a:pt x="3171190" y="381000"/>
                  </a:moveTo>
                  <a:cubicBezTo>
                    <a:pt x="1764030" y="381000"/>
                    <a:pt x="618490" y="1526540"/>
                    <a:pt x="618490" y="2933700"/>
                  </a:cubicBezTo>
                  <a:lnTo>
                    <a:pt x="618490" y="5803900"/>
                  </a:lnTo>
                  <a:cubicBezTo>
                    <a:pt x="618490" y="7211060"/>
                    <a:pt x="1764030" y="8356600"/>
                    <a:pt x="3171190" y="8356600"/>
                  </a:cubicBezTo>
                  <a:cubicBezTo>
                    <a:pt x="4578350" y="8356600"/>
                    <a:pt x="5723890" y="7211060"/>
                    <a:pt x="5723890" y="5803900"/>
                  </a:cubicBezTo>
                  <a:lnTo>
                    <a:pt x="5723890" y="2933700"/>
                  </a:lnTo>
                  <a:cubicBezTo>
                    <a:pt x="5723890" y="1526540"/>
                    <a:pt x="4578350" y="381000"/>
                    <a:pt x="3171190" y="381000"/>
                  </a:cubicBezTo>
                  <a:close/>
                  <a:moveTo>
                    <a:pt x="5704840" y="5803900"/>
                  </a:moveTo>
                  <a:cubicBezTo>
                    <a:pt x="5704840" y="7200900"/>
                    <a:pt x="4568190" y="8337550"/>
                    <a:pt x="3171190" y="8337550"/>
                  </a:cubicBezTo>
                  <a:cubicBezTo>
                    <a:pt x="1774190" y="8337550"/>
                    <a:pt x="637540" y="7200900"/>
                    <a:pt x="637540" y="5803900"/>
                  </a:cubicBezTo>
                  <a:lnTo>
                    <a:pt x="637540" y="2933700"/>
                  </a:lnTo>
                  <a:cubicBezTo>
                    <a:pt x="637540" y="1536700"/>
                    <a:pt x="1774190" y="400050"/>
                    <a:pt x="3171190" y="400050"/>
                  </a:cubicBezTo>
                  <a:cubicBezTo>
                    <a:pt x="4568190" y="400050"/>
                    <a:pt x="5704840" y="1536700"/>
                    <a:pt x="5704840" y="2933700"/>
                  </a:cubicBezTo>
                  <a:lnTo>
                    <a:pt x="5704840" y="5803900"/>
                  </a:lnTo>
                  <a:close/>
                  <a:moveTo>
                    <a:pt x="6277610" y="3246120"/>
                  </a:moveTo>
                  <a:cubicBezTo>
                    <a:pt x="6240780" y="3230880"/>
                    <a:pt x="6207760" y="3208020"/>
                    <a:pt x="6179820" y="3180080"/>
                  </a:cubicBezTo>
                  <a:cubicBezTo>
                    <a:pt x="6151880" y="3152140"/>
                    <a:pt x="6129020" y="3119120"/>
                    <a:pt x="6113780" y="3082290"/>
                  </a:cubicBezTo>
                  <a:cubicBezTo>
                    <a:pt x="6109970" y="3073400"/>
                    <a:pt x="6107430" y="3064510"/>
                    <a:pt x="6103620" y="3055620"/>
                  </a:cubicBezTo>
                  <a:lnTo>
                    <a:pt x="6103620" y="2933700"/>
                  </a:lnTo>
                  <a:cubicBezTo>
                    <a:pt x="6103620" y="2150110"/>
                    <a:pt x="5798820" y="1413510"/>
                    <a:pt x="5245100" y="859790"/>
                  </a:cubicBezTo>
                  <a:cubicBezTo>
                    <a:pt x="4691380" y="304800"/>
                    <a:pt x="3954780" y="0"/>
                    <a:pt x="3171190" y="0"/>
                  </a:cubicBezTo>
                  <a:cubicBezTo>
                    <a:pt x="2387600" y="0"/>
                    <a:pt x="1651000" y="304800"/>
                    <a:pt x="1097280" y="858520"/>
                  </a:cubicBezTo>
                  <a:cubicBezTo>
                    <a:pt x="543560" y="1413510"/>
                    <a:pt x="238760" y="2150110"/>
                    <a:pt x="238760" y="2933700"/>
                  </a:cubicBezTo>
                  <a:lnTo>
                    <a:pt x="238760" y="5267960"/>
                  </a:lnTo>
                  <a:cubicBezTo>
                    <a:pt x="236220" y="5276850"/>
                    <a:pt x="232410" y="5285740"/>
                    <a:pt x="228600" y="5294630"/>
                  </a:cubicBezTo>
                  <a:cubicBezTo>
                    <a:pt x="213360" y="5331460"/>
                    <a:pt x="190500" y="5364480"/>
                    <a:pt x="162560" y="5392420"/>
                  </a:cubicBezTo>
                  <a:cubicBezTo>
                    <a:pt x="134620" y="5420360"/>
                    <a:pt x="101600" y="5443220"/>
                    <a:pt x="64770" y="5458460"/>
                  </a:cubicBezTo>
                  <a:cubicBezTo>
                    <a:pt x="43180" y="5467350"/>
                    <a:pt x="21590" y="5473700"/>
                    <a:pt x="0" y="5477510"/>
                  </a:cubicBezTo>
                  <a:cubicBezTo>
                    <a:pt x="22860" y="5481320"/>
                    <a:pt x="44450" y="5487670"/>
                    <a:pt x="64770" y="5496560"/>
                  </a:cubicBezTo>
                  <a:cubicBezTo>
                    <a:pt x="101600" y="5511800"/>
                    <a:pt x="134620" y="5534660"/>
                    <a:pt x="162560" y="5562600"/>
                  </a:cubicBezTo>
                  <a:cubicBezTo>
                    <a:pt x="190500" y="5590541"/>
                    <a:pt x="213360" y="5623560"/>
                    <a:pt x="228600" y="5660391"/>
                  </a:cubicBezTo>
                  <a:cubicBezTo>
                    <a:pt x="232410" y="5669281"/>
                    <a:pt x="234950" y="5678170"/>
                    <a:pt x="238760" y="5687061"/>
                  </a:cubicBezTo>
                  <a:lnTo>
                    <a:pt x="238760" y="5805170"/>
                  </a:lnTo>
                  <a:cubicBezTo>
                    <a:pt x="238760" y="6588761"/>
                    <a:pt x="543560" y="7325361"/>
                    <a:pt x="1097280" y="7879080"/>
                  </a:cubicBezTo>
                  <a:cubicBezTo>
                    <a:pt x="1651000" y="8432800"/>
                    <a:pt x="2387600" y="8737600"/>
                    <a:pt x="3171190" y="8737600"/>
                  </a:cubicBezTo>
                  <a:cubicBezTo>
                    <a:pt x="3954780" y="8737600"/>
                    <a:pt x="4691380" y="8432800"/>
                    <a:pt x="5245100" y="7879080"/>
                  </a:cubicBezTo>
                  <a:cubicBezTo>
                    <a:pt x="5798820" y="7325361"/>
                    <a:pt x="6103620" y="6588761"/>
                    <a:pt x="6103620" y="5805170"/>
                  </a:cubicBezTo>
                  <a:lnTo>
                    <a:pt x="6103620" y="3474720"/>
                  </a:lnTo>
                  <a:cubicBezTo>
                    <a:pt x="6106160" y="3465830"/>
                    <a:pt x="6109970" y="3456940"/>
                    <a:pt x="6113780" y="3448050"/>
                  </a:cubicBezTo>
                  <a:cubicBezTo>
                    <a:pt x="6129020" y="3411220"/>
                    <a:pt x="6151880" y="3378200"/>
                    <a:pt x="6179820" y="3350260"/>
                  </a:cubicBezTo>
                  <a:cubicBezTo>
                    <a:pt x="6207760" y="3322320"/>
                    <a:pt x="6240780" y="3299460"/>
                    <a:pt x="6277610" y="3284220"/>
                  </a:cubicBezTo>
                  <a:cubicBezTo>
                    <a:pt x="6299200" y="3275330"/>
                    <a:pt x="6320790" y="3268980"/>
                    <a:pt x="6342380" y="3265170"/>
                  </a:cubicBezTo>
                  <a:cubicBezTo>
                    <a:pt x="6320790" y="3261360"/>
                    <a:pt x="6299200" y="3255010"/>
                    <a:pt x="6277610" y="3246120"/>
                  </a:cubicBezTo>
                  <a:close/>
                  <a:moveTo>
                    <a:pt x="5232400" y="7865110"/>
                  </a:moveTo>
                  <a:cubicBezTo>
                    <a:pt x="4682490" y="8415020"/>
                    <a:pt x="3949700" y="8718550"/>
                    <a:pt x="3171190" y="8718550"/>
                  </a:cubicBezTo>
                  <a:cubicBezTo>
                    <a:pt x="2392680" y="8718550"/>
                    <a:pt x="1661160" y="8415020"/>
                    <a:pt x="1109980" y="7865110"/>
                  </a:cubicBezTo>
                  <a:cubicBezTo>
                    <a:pt x="560070" y="7315200"/>
                    <a:pt x="256540" y="6582410"/>
                    <a:pt x="256540" y="5803900"/>
                  </a:cubicBezTo>
                  <a:lnTo>
                    <a:pt x="256540" y="5685790"/>
                  </a:lnTo>
                  <a:cubicBezTo>
                    <a:pt x="259080" y="5676900"/>
                    <a:pt x="262890" y="5668010"/>
                    <a:pt x="266700" y="5659120"/>
                  </a:cubicBezTo>
                  <a:cubicBezTo>
                    <a:pt x="281940" y="5622290"/>
                    <a:pt x="304800" y="5589270"/>
                    <a:pt x="332740" y="5561330"/>
                  </a:cubicBezTo>
                  <a:cubicBezTo>
                    <a:pt x="360680" y="5533390"/>
                    <a:pt x="393700" y="5510530"/>
                    <a:pt x="430530" y="5495290"/>
                  </a:cubicBezTo>
                  <a:cubicBezTo>
                    <a:pt x="452120" y="5486400"/>
                    <a:pt x="473710" y="5480050"/>
                    <a:pt x="495300" y="5476240"/>
                  </a:cubicBezTo>
                  <a:cubicBezTo>
                    <a:pt x="472440" y="5472430"/>
                    <a:pt x="450850" y="5466080"/>
                    <a:pt x="430530" y="5457190"/>
                  </a:cubicBezTo>
                  <a:cubicBezTo>
                    <a:pt x="393700" y="5441950"/>
                    <a:pt x="360680" y="5419090"/>
                    <a:pt x="332740" y="5391150"/>
                  </a:cubicBezTo>
                  <a:cubicBezTo>
                    <a:pt x="304800" y="5363209"/>
                    <a:pt x="281940" y="5330190"/>
                    <a:pt x="266700" y="5293359"/>
                  </a:cubicBezTo>
                  <a:cubicBezTo>
                    <a:pt x="262890" y="5284469"/>
                    <a:pt x="260350" y="5275580"/>
                    <a:pt x="256540" y="5266689"/>
                  </a:cubicBezTo>
                  <a:lnTo>
                    <a:pt x="256540" y="2933700"/>
                  </a:lnTo>
                  <a:cubicBezTo>
                    <a:pt x="256540" y="2155190"/>
                    <a:pt x="560070" y="1423670"/>
                    <a:pt x="1109980" y="872490"/>
                  </a:cubicBezTo>
                  <a:cubicBezTo>
                    <a:pt x="1659890" y="322580"/>
                    <a:pt x="2392680" y="19050"/>
                    <a:pt x="3171190" y="19050"/>
                  </a:cubicBezTo>
                  <a:cubicBezTo>
                    <a:pt x="3949700" y="19050"/>
                    <a:pt x="4681220" y="322580"/>
                    <a:pt x="5232400" y="872490"/>
                  </a:cubicBezTo>
                  <a:cubicBezTo>
                    <a:pt x="5782310" y="1422400"/>
                    <a:pt x="6085840" y="2155190"/>
                    <a:pt x="6085840" y="2933700"/>
                  </a:cubicBezTo>
                  <a:lnTo>
                    <a:pt x="6085840" y="3056890"/>
                  </a:lnTo>
                  <a:cubicBezTo>
                    <a:pt x="6083300" y="3065780"/>
                    <a:pt x="6079490" y="3074670"/>
                    <a:pt x="6075680" y="3083560"/>
                  </a:cubicBezTo>
                  <a:cubicBezTo>
                    <a:pt x="6060440" y="3120390"/>
                    <a:pt x="6037580" y="3153410"/>
                    <a:pt x="6009640" y="3181350"/>
                  </a:cubicBezTo>
                  <a:cubicBezTo>
                    <a:pt x="5981700" y="3209290"/>
                    <a:pt x="5948680" y="3232150"/>
                    <a:pt x="5911850" y="3247390"/>
                  </a:cubicBezTo>
                  <a:cubicBezTo>
                    <a:pt x="5890260" y="3256280"/>
                    <a:pt x="5868670" y="3262630"/>
                    <a:pt x="5847080" y="3266440"/>
                  </a:cubicBezTo>
                  <a:cubicBezTo>
                    <a:pt x="5869940" y="3270250"/>
                    <a:pt x="5891530" y="3276600"/>
                    <a:pt x="5911850" y="3285490"/>
                  </a:cubicBezTo>
                  <a:cubicBezTo>
                    <a:pt x="5948680" y="3300730"/>
                    <a:pt x="5981700" y="3323590"/>
                    <a:pt x="6009640" y="3351530"/>
                  </a:cubicBezTo>
                  <a:cubicBezTo>
                    <a:pt x="6037580" y="3379470"/>
                    <a:pt x="6060440" y="3412490"/>
                    <a:pt x="6075680" y="3449320"/>
                  </a:cubicBezTo>
                  <a:cubicBezTo>
                    <a:pt x="6079490" y="3458211"/>
                    <a:pt x="6082030" y="3467100"/>
                    <a:pt x="6085840" y="3475991"/>
                  </a:cubicBezTo>
                  <a:lnTo>
                    <a:pt x="6085840" y="5803900"/>
                  </a:lnTo>
                  <a:cubicBezTo>
                    <a:pt x="6085840" y="6582410"/>
                    <a:pt x="5782310" y="7313930"/>
                    <a:pt x="5232400" y="7865110"/>
                  </a:cubicBezTo>
                  <a:close/>
                </a:path>
              </a:pathLst>
            </a:custGeom>
            <a:solidFill>
              <a:srgbClr val="000000"/>
            </a:solidFill>
          </p:spPr>
        </p:sp>
      </p:grpSp>
      <p:grpSp>
        <p:nvGrpSpPr>
          <p:cNvPr id="7" name="Group 7"/>
          <p:cNvGrpSpPr/>
          <p:nvPr/>
        </p:nvGrpSpPr>
        <p:grpSpPr>
          <a:xfrm>
            <a:off x="-877281" y="0"/>
            <a:ext cx="3088591" cy="10287000"/>
            <a:chOff x="0" y="0"/>
            <a:chExt cx="813456" cy="2709333"/>
          </a:xfrm>
        </p:grpSpPr>
        <p:sp>
          <p:nvSpPr>
            <p:cNvPr id="8" name="Freeform 8"/>
            <p:cNvSpPr/>
            <p:nvPr/>
          </p:nvSpPr>
          <p:spPr>
            <a:xfrm>
              <a:off x="0" y="0"/>
              <a:ext cx="813456" cy="2709333"/>
            </a:xfrm>
            <a:custGeom>
              <a:avLst/>
              <a:gdLst/>
              <a:ahLst/>
              <a:cxnLst/>
              <a:rect l="l" t="t" r="r" b="b"/>
              <a:pathLst>
                <a:path w="813456" h="2709333">
                  <a:moveTo>
                    <a:pt x="0" y="0"/>
                  </a:moveTo>
                  <a:lnTo>
                    <a:pt x="813456" y="0"/>
                  </a:lnTo>
                  <a:lnTo>
                    <a:pt x="813456" y="2709333"/>
                  </a:lnTo>
                  <a:lnTo>
                    <a:pt x="0" y="2709333"/>
                  </a:lnTo>
                  <a:close/>
                </a:path>
              </a:pathLst>
            </a:custGeom>
            <a:solidFill>
              <a:srgbClr val="DFD3CA"/>
            </a:solidFill>
            <a:ln cap="sq">
              <a:noFill/>
              <a:prstDash val="solid"/>
              <a:miter/>
            </a:ln>
          </p:spPr>
        </p:sp>
        <p:sp>
          <p:nvSpPr>
            <p:cNvPr id="9" name="TextBox 9"/>
            <p:cNvSpPr txBox="1"/>
            <p:nvPr/>
          </p:nvSpPr>
          <p:spPr>
            <a:xfrm>
              <a:off x="0" y="-28575"/>
              <a:ext cx="813456" cy="2737908"/>
            </a:xfrm>
            <a:prstGeom prst="rect">
              <a:avLst/>
            </a:prstGeom>
          </p:spPr>
          <p:txBody>
            <a:bodyPr lIns="50800" tIns="50800" rIns="50800" bIns="50800" rtlCol="0" anchor="ctr"/>
            <a:lstStyle/>
            <a:p>
              <a:pPr marL="0" lvl="0" indent="0" algn="ctr">
                <a:lnSpc>
                  <a:spcPts val="2852"/>
                </a:lnSpc>
                <a:spcBef>
                  <a:spcPct val="0"/>
                </a:spcBef>
              </a:pPr>
              <a:endParaRPr/>
            </a:p>
          </p:txBody>
        </p:sp>
      </p:grpSp>
      <p:sp>
        <p:nvSpPr>
          <p:cNvPr id="10" name="TextBox 10"/>
          <p:cNvSpPr txBox="1"/>
          <p:nvPr/>
        </p:nvSpPr>
        <p:spPr>
          <a:xfrm>
            <a:off x="2540849" y="4804782"/>
            <a:ext cx="8541015" cy="1091902"/>
          </a:xfrm>
          <a:prstGeom prst="rect">
            <a:avLst/>
          </a:prstGeom>
        </p:spPr>
        <p:txBody>
          <a:bodyPr lIns="0" tIns="0" rIns="0" bIns="0" rtlCol="0" anchor="t">
            <a:spAutoFit/>
          </a:bodyPr>
          <a:lstStyle/>
          <a:p>
            <a:pPr marL="453390" lvl="1" indent="-226695" algn="l">
              <a:lnSpc>
                <a:spcPts val="2940"/>
              </a:lnSpc>
              <a:buFont typeface="Arial"/>
              <a:buChar char="•"/>
            </a:pPr>
            <a:r>
              <a:rPr lang="en-US" sz="2400" dirty="0">
                <a:solidFill>
                  <a:srgbClr val="010101"/>
                </a:solidFill>
                <a:latin typeface="Lora"/>
              </a:rPr>
              <a:t>In response to these challenges, there is a growing recognition of the importance of developing innovative diverse communication preferences. </a:t>
            </a:r>
          </a:p>
        </p:txBody>
      </p:sp>
      <p:sp>
        <p:nvSpPr>
          <p:cNvPr id="11" name="Freeform 11"/>
          <p:cNvSpPr/>
          <p:nvPr/>
        </p:nvSpPr>
        <p:spPr>
          <a:xfrm rot="-5400000">
            <a:off x="-2421094" y="4207228"/>
            <a:ext cx="8543440" cy="1872544"/>
          </a:xfrm>
          <a:custGeom>
            <a:avLst/>
            <a:gdLst/>
            <a:ahLst/>
            <a:cxnLst/>
            <a:rect l="l" t="t" r="r" b="b"/>
            <a:pathLst>
              <a:path w="8543440" h="1872544">
                <a:moveTo>
                  <a:pt x="0" y="0"/>
                </a:moveTo>
                <a:lnTo>
                  <a:pt x="8543440" y="0"/>
                </a:lnTo>
                <a:lnTo>
                  <a:pt x="8543440" y="1872544"/>
                </a:lnTo>
                <a:lnTo>
                  <a:pt x="0" y="1872544"/>
                </a:lnTo>
                <a:lnTo>
                  <a:pt x="0" y="0"/>
                </a:lnTo>
                <a:close/>
              </a:path>
            </a:pathLst>
          </a:custGeom>
          <a:blipFill>
            <a:blip r:embed="rId3">
              <a:extLst>
                <a:ext uri="{96DAC541-7B7A-43D3-8B79-37D633B846F1}">
                  <asvg:svgBlip xmlns:asvg="http://schemas.microsoft.com/office/drawing/2016/SVG/main" r:embed="rId4"/>
                </a:ext>
              </a:extLst>
            </a:blip>
            <a:stretch>
              <a:fillRect b="-38523"/>
            </a:stretch>
          </a:blipFill>
        </p:spPr>
      </p:sp>
      <p:sp>
        <p:nvSpPr>
          <p:cNvPr id="13" name="TextBox 13"/>
          <p:cNvSpPr txBox="1"/>
          <p:nvPr/>
        </p:nvSpPr>
        <p:spPr>
          <a:xfrm>
            <a:off x="2591634" y="6697523"/>
            <a:ext cx="8541015" cy="1521763"/>
          </a:xfrm>
          <a:prstGeom prst="rect">
            <a:avLst/>
          </a:prstGeom>
        </p:spPr>
        <p:txBody>
          <a:bodyPr lIns="0" tIns="0" rIns="0" bIns="0" rtlCol="0" anchor="t">
            <a:spAutoFit/>
          </a:bodyPr>
          <a:lstStyle/>
          <a:p>
            <a:pPr marL="457247" lvl="1" indent="-228624" algn="l">
              <a:lnSpc>
                <a:spcPts val="2965"/>
              </a:lnSpc>
              <a:buFont typeface="Arial"/>
              <a:buChar char="•"/>
            </a:pPr>
            <a:r>
              <a:rPr lang="en-US" sz="2400" dirty="0">
                <a:solidFill>
                  <a:srgbClr val="010101"/>
                </a:solidFill>
                <a:latin typeface="Lora"/>
              </a:rPr>
              <a:t>This project is a first step towards building a possible sign language translator, which can take communications in sign language and translate them into written language.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29956" y="5944026"/>
            <a:ext cx="19947911" cy="7894014"/>
            <a:chOff x="0" y="0"/>
            <a:chExt cx="5039628" cy="1994339"/>
          </a:xfrm>
        </p:grpSpPr>
        <p:sp>
          <p:nvSpPr>
            <p:cNvPr id="3" name="Freeform 3"/>
            <p:cNvSpPr/>
            <p:nvPr/>
          </p:nvSpPr>
          <p:spPr>
            <a:xfrm>
              <a:off x="0" y="0"/>
              <a:ext cx="5039628" cy="1994339"/>
            </a:xfrm>
            <a:custGeom>
              <a:avLst/>
              <a:gdLst/>
              <a:ahLst/>
              <a:cxnLst/>
              <a:rect l="l" t="t" r="r" b="b"/>
              <a:pathLst>
                <a:path w="5039628" h="1994339">
                  <a:moveTo>
                    <a:pt x="0" y="0"/>
                  </a:moveTo>
                  <a:lnTo>
                    <a:pt x="5039628" y="0"/>
                  </a:lnTo>
                  <a:lnTo>
                    <a:pt x="5039628" y="1994339"/>
                  </a:lnTo>
                  <a:lnTo>
                    <a:pt x="0" y="1994339"/>
                  </a:lnTo>
                  <a:close/>
                </a:path>
              </a:pathLst>
            </a:custGeom>
            <a:solidFill>
              <a:srgbClr val="DFD3CA"/>
            </a:solidFill>
            <a:ln cap="sq">
              <a:noFill/>
              <a:prstDash val="solid"/>
              <a:miter/>
            </a:ln>
          </p:spPr>
        </p:sp>
        <p:sp>
          <p:nvSpPr>
            <p:cNvPr id="4" name="TextBox 4"/>
            <p:cNvSpPr txBox="1"/>
            <p:nvPr/>
          </p:nvSpPr>
          <p:spPr>
            <a:xfrm>
              <a:off x="0" y="-47625"/>
              <a:ext cx="5039628" cy="2041964"/>
            </a:xfrm>
            <a:prstGeom prst="rect">
              <a:avLst/>
            </a:prstGeom>
          </p:spPr>
          <p:txBody>
            <a:bodyPr lIns="0" tIns="0" rIns="0" bIns="0" rtlCol="0" anchor="ctr"/>
            <a:lstStyle/>
            <a:p>
              <a:pPr marL="0" lvl="0" indent="0" algn="ctr">
                <a:lnSpc>
                  <a:spcPts val="3804"/>
                </a:lnSpc>
                <a:spcBef>
                  <a:spcPct val="0"/>
                </a:spcBef>
              </a:pPr>
              <a:endParaRPr/>
            </a:p>
          </p:txBody>
        </p:sp>
      </p:grpSp>
      <p:grpSp>
        <p:nvGrpSpPr>
          <p:cNvPr id="5" name="Group 5"/>
          <p:cNvGrpSpPr>
            <a:grpSpLocks noChangeAspect="1"/>
          </p:cNvGrpSpPr>
          <p:nvPr/>
        </p:nvGrpSpPr>
        <p:grpSpPr>
          <a:xfrm>
            <a:off x="10615096" y="2237370"/>
            <a:ext cx="7006894" cy="7020930"/>
            <a:chOff x="0" y="0"/>
            <a:chExt cx="10143490" cy="10163810"/>
          </a:xfrm>
        </p:grpSpPr>
        <p:sp>
          <p:nvSpPr>
            <p:cNvPr id="6" name="Freeform 6"/>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2"/>
              <a:stretch>
                <a:fillRect t="-25" b="-25"/>
              </a:stretch>
            </a:blipFill>
          </p:spPr>
        </p:sp>
        <p:sp>
          <p:nvSpPr>
            <p:cNvPr id="7" name="Freeform 7"/>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3"/>
              <a:stretch>
                <a:fillRect t="-6424" b="-6424"/>
              </a:stretch>
            </a:blipFill>
          </p:spPr>
        </p:sp>
        <p:sp>
          <p:nvSpPr>
            <p:cNvPr id="8" name="Freeform 8"/>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t="-6265" b="-6265"/>
              </a:stretch>
            </a:blipFill>
          </p:spPr>
        </p:sp>
      </p:grpSp>
      <p:sp>
        <p:nvSpPr>
          <p:cNvPr id="9" name="Freeform 9"/>
          <p:cNvSpPr/>
          <p:nvPr/>
        </p:nvSpPr>
        <p:spPr>
          <a:xfrm rot="2571718">
            <a:off x="-2175741" y="8229600"/>
            <a:ext cx="3992153" cy="4114800"/>
          </a:xfrm>
          <a:custGeom>
            <a:avLst/>
            <a:gdLst/>
            <a:ahLst/>
            <a:cxnLst/>
            <a:rect l="l" t="t" r="r" b="b"/>
            <a:pathLst>
              <a:path w="3992153" h="4114800">
                <a:moveTo>
                  <a:pt x="0" y="0"/>
                </a:moveTo>
                <a:lnTo>
                  <a:pt x="3992154" y="0"/>
                </a:lnTo>
                <a:lnTo>
                  <a:pt x="39921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8100000">
            <a:off x="15981942" y="-1788025"/>
            <a:ext cx="3992153" cy="4114800"/>
          </a:xfrm>
          <a:custGeom>
            <a:avLst/>
            <a:gdLst/>
            <a:ahLst/>
            <a:cxnLst/>
            <a:rect l="l" t="t" r="r" b="b"/>
            <a:pathLst>
              <a:path w="3992153" h="4114800">
                <a:moveTo>
                  <a:pt x="0" y="0"/>
                </a:moveTo>
                <a:lnTo>
                  <a:pt x="3992153" y="0"/>
                </a:lnTo>
                <a:lnTo>
                  <a:pt x="399215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397429" y="487382"/>
            <a:ext cx="8270726" cy="2163309"/>
          </a:xfrm>
          <a:prstGeom prst="rect">
            <a:avLst/>
          </a:prstGeom>
        </p:spPr>
        <p:txBody>
          <a:bodyPr lIns="0" tIns="0" rIns="0" bIns="0" rtlCol="0" anchor="t">
            <a:spAutoFit/>
          </a:bodyPr>
          <a:lstStyle/>
          <a:p>
            <a:pPr marL="0" lvl="0" indent="0" algn="l">
              <a:lnSpc>
                <a:spcPts val="8632"/>
              </a:lnSpc>
              <a:spcBef>
                <a:spcPct val="0"/>
              </a:spcBef>
            </a:pPr>
            <a:r>
              <a:rPr lang="en-US" sz="5263">
                <a:solidFill>
                  <a:srgbClr val="000000"/>
                </a:solidFill>
                <a:latin typeface="TAN Pearl"/>
              </a:rPr>
              <a:t>Problem Statement &amp; Objectives</a:t>
            </a:r>
          </a:p>
        </p:txBody>
      </p:sp>
      <p:sp>
        <p:nvSpPr>
          <p:cNvPr id="12" name="TextBox 12"/>
          <p:cNvSpPr txBox="1"/>
          <p:nvPr/>
        </p:nvSpPr>
        <p:spPr>
          <a:xfrm>
            <a:off x="1560759" y="4695643"/>
            <a:ext cx="4321474" cy="521517"/>
          </a:xfrm>
          <a:prstGeom prst="rect">
            <a:avLst/>
          </a:prstGeom>
        </p:spPr>
        <p:txBody>
          <a:bodyPr lIns="0" tIns="0" rIns="0" bIns="0" rtlCol="0" anchor="t">
            <a:spAutoFit/>
          </a:bodyPr>
          <a:lstStyle/>
          <a:p>
            <a:pPr marL="0" lvl="0" indent="0" algn="l">
              <a:lnSpc>
                <a:spcPts val="4224"/>
              </a:lnSpc>
              <a:spcBef>
                <a:spcPct val="0"/>
              </a:spcBef>
            </a:pPr>
            <a:r>
              <a:rPr lang="en-US" sz="3017">
                <a:solidFill>
                  <a:srgbClr val="010101"/>
                </a:solidFill>
                <a:latin typeface="Lora Bold Italics"/>
              </a:rPr>
              <a:t>Problem Statement </a:t>
            </a:r>
          </a:p>
        </p:txBody>
      </p:sp>
      <p:sp>
        <p:nvSpPr>
          <p:cNvPr id="13" name="TextBox 13"/>
          <p:cNvSpPr txBox="1"/>
          <p:nvPr/>
        </p:nvSpPr>
        <p:spPr>
          <a:xfrm>
            <a:off x="1397429" y="6129073"/>
            <a:ext cx="8107396" cy="1980402"/>
          </a:xfrm>
          <a:prstGeom prst="rect">
            <a:avLst/>
          </a:prstGeom>
        </p:spPr>
        <p:txBody>
          <a:bodyPr lIns="0" tIns="0" rIns="0" bIns="0" rtlCol="0" anchor="t">
            <a:spAutoFit/>
          </a:bodyPr>
          <a:lstStyle/>
          <a:p>
            <a:pPr marL="0" lvl="0" indent="0" algn="l">
              <a:lnSpc>
                <a:spcPts val="3193"/>
              </a:lnSpc>
              <a:spcBef>
                <a:spcPct val="0"/>
              </a:spcBef>
            </a:pPr>
            <a:r>
              <a:rPr lang="en-US" sz="2281">
                <a:solidFill>
                  <a:srgbClr val="010101"/>
                </a:solidFill>
                <a:latin typeface="Lora"/>
              </a:rPr>
              <a:t>The problem at hand necessitates the exploration of strategies to enhance the accessibility and inclusivity of cognitive retraining programs for children with disabilities, particularly those who rely on sign language as their primary mode of communication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3240418" y="-2441628"/>
            <a:ext cx="8690625" cy="6352057"/>
          </a:xfrm>
          <a:custGeom>
            <a:avLst/>
            <a:gdLst/>
            <a:ahLst/>
            <a:cxnLst/>
            <a:rect l="l" t="t" r="r" b="b"/>
            <a:pathLst>
              <a:path w="8690625" h="6352057">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0761026" y="1894363"/>
            <a:ext cx="6498274" cy="6498274"/>
            <a:chOff x="0" y="0"/>
            <a:chExt cx="8916670" cy="8916670"/>
          </a:xfrm>
        </p:grpSpPr>
        <p:sp>
          <p:nvSpPr>
            <p:cNvPr id="4" name="Freeform 4"/>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1A1A1A"/>
            </a:solidFill>
          </p:spPr>
        </p:sp>
        <p:sp>
          <p:nvSpPr>
            <p:cNvPr id="5" name="Freeform 5"/>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4"/>
              <a:stretch>
                <a:fillRect l="-25046" r="-25046"/>
              </a:stretch>
            </a:blipFill>
          </p:spPr>
        </p:sp>
      </p:grpSp>
      <p:sp>
        <p:nvSpPr>
          <p:cNvPr id="6" name="Freeform 6"/>
          <p:cNvSpPr/>
          <p:nvPr/>
        </p:nvSpPr>
        <p:spPr>
          <a:xfrm>
            <a:off x="15472712" y="8064712"/>
            <a:ext cx="1786588" cy="1676145"/>
          </a:xfrm>
          <a:custGeom>
            <a:avLst/>
            <a:gdLst/>
            <a:ahLst/>
            <a:cxnLst/>
            <a:rect l="l" t="t" r="r" b="b"/>
            <a:pathLst>
              <a:path w="1786588" h="1676145">
                <a:moveTo>
                  <a:pt x="0" y="0"/>
                </a:moveTo>
                <a:lnTo>
                  <a:pt x="1786588" y="0"/>
                </a:lnTo>
                <a:lnTo>
                  <a:pt x="1786588" y="1676145"/>
                </a:lnTo>
                <a:lnTo>
                  <a:pt x="0" y="16761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3733306" y="6547977"/>
            <a:ext cx="8690625" cy="6352057"/>
          </a:xfrm>
          <a:custGeom>
            <a:avLst/>
            <a:gdLst/>
            <a:ahLst/>
            <a:cxnLst/>
            <a:rect l="l" t="t" r="r" b="b"/>
            <a:pathLst>
              <a:path w="8690625" h="6352057">
                <a:moveTo>
                  <a:pt x="0" y="0"/>
                </a:moveTo>
                <a:lnTo>
                  <a:pt x="8690625" y="0"/>
                </a:lnTo>
                <a:lnTo>
                  <a:pt x="8690625" y="6352057"/>
                </a:lnTo>
                <a:lnTo>
                  <a:pt x="0" y="63520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2444780" y="2135784"/>
            <a:ext cx="304087" cy="30408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852"/>
                </a:lnSpc>
              </a:pPr>
              <a:endParaRPr/>
            </a:p>
          </p:txBody>
        </p:sp>
      </p:grpSp>
      <p:grpSp>
        <p:nvGrpSpPr>
          <p:cNvPr id="11" name="Group 11"/>
          <p:cNvGrpSpPr/>
          <p:nvPr/>
        </p:nvGrpSpPr>
        <p:grpSpPr>
          <a:xfrm>
            <a:off x="2444780" y="4037793"/>
            <a:ext cx="304087" cy="3040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2852"/>
                </a:lnSpc>
              </a:pPr>
              <a:endParaRPr/>
            </a:p>
          </p:txBody>
        </p:sp>
      </p:grpSp>
      <p:grpSp>
        <p:nvGrpSpPr>
          <p:cNvPr id="14" name="Group 14"/>
          <p:cNvGrpSpPr/>
          <p:nvPr/>
        </p:nvGrpSpPr>
        <p:grpSpPr>
          <a:xfrm>
            <a:off x="2506955" y="6031431"/>
            <a:ext cx="304087" cy="30408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5AB9B"/>
            </a:solidFill>
          </p:spPr>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2852"/>
                </a:lnSpc>
              </a:pPr>
              <a:endParaRPr/>
            </a:p>
          </p:txBody>
        </p:sp>
      </p:grpSp>
      <p:pic>
        <p:nvPicPr>
          <p:cNvPr id="17" name="Picture 17"/>
          <p:cNvPicPr>
            <a:picLocks noChangeAspect="1"/>
          </p:cNvPicPr>
          <p:nvPr/>
        </p:nvPicPr>
        <p:blipFill>
          <a:blip r:embed="rId7"/>
          <a:srcRect/>
          <a:stretch>
            <a:fillRect/>
          </a:stretch>
        </p:blipFill>
        <p:spPr>
          <a:xfrm>
            <a:off x="405435" y="392097"/>
            <a:ext cx="1768342" cy="1273207"/>
          </a:xfrm>
          <a:prstGeom prst="rect">
            <a:avLst/>
          </a:prstGeom>
        </p:spPr>
      </p:pic>
      <p:pic>
        <p:nvPicPr>
          <p:cNvPr id="18" name="Picture 18"/>
          <p:cNvPicPr>
            <a:picLocks noChangeAspect="1"/>
          </p:cNvPicPr>
          <p:nvPr/>
        </p:nvPicPr>
        <p:blipFill>
          <a:blip r:embed="rId8"/>
          <a:srcRect/>
          <a:stretch>
            <a:fillRect/>
          </a:stretch>
        </p:blipFill>
        <p:spPr>
          <a:xfrm rot="5400000">
            <a:off x="-822366" y="3490139"/>
            <a:ext cx="4256867" cy="2277424"/>
          </a:xfrm>
          <a:prstGeom prst="rect">
            <a:avLst/>
          </a:prstGeom>
        </p:spPr>
      </p:pic>
      <p:sp>
        <p:nvSpPr>
          <p:cNvPr id="19" name="TextBox 19"/>
          <p:cNvSpPr txBox="1"/>
          <p:nvPr/>
        </p:nvSpPr>
        <p:spPr>
          <a:xfrm>
            <a:off x="2173777" y="218922"/>
            <a:ext cx="7397235" cy="1295706"/>
          </a:xfrm>
          <a:prstGeom prst="rect">
            <a:avLst/>
          </a:prstGeom>
        </p:spPr>
        <p:txBody>
          <a:bodyPr lIns="0" tIns="0" rIns="0" bIns="0" rtlCol="0" anchor="t">
            <a:spAutoFit/>
          </a:bodyPr>
          <a:lstStyle/>
          <a:p>
            <a:pPr algn="l">
              <a:lnSpc>
                <a:spcPts val="10590"/>
              </a:lnSpc>
            </a:pPr>
            <a:r>
              <a:rPr lang="en-US" sz="6457">
                <a:solidFill>
                  <a:srgbClr val="000000"/>
                </a:solidFill>
                <a:latin typeface="TAN Pearl Bold"/>
              </a:rPr>
              <a:t>objectives</a:t>
            </a:r>
          </a:p>
        </p:txBody>
      </p:sp>
      <p:sp>
        <p:nvSpPr>
          <p:cNvPr id="20" name="TextBox 20"/>
          <p:cNvSpPr txBox="1"/>
          <p:nvPr/>
        </p:nvSpPr>
        <p:spPr>
          <a:xfrm>
            <a:off x="2873216" y="2097684"/>
            <a:ext cx="7096427" cy="791242"/>
          </a:xfrm>
          <a:prstGeom prst="rect">
            <a:avLst/>
          </a:prstGeom>
        </p:spPr>
        <p:txBody>
          <a:bodyPr lIns="0" tIns="0" rIns="0" bIns="0" rtlCol="0" anchor="t">
            <a:spAutoFit/>
          </a:bodyPr>
          <a:lstStyle/>
          <a:p>
            <a:pPr marL="0" lvl="0" indent="0" algn="l">
              <a:lnSpc>
                <a:spcPts val="3171"/>
              </a:lnSpc>
              <a:spcBef>
                <a:spcPct val="0"/>
              </a:spcBef>
            </a:pPr>
            <a:r>
              <a:rPr lang="en-US" sz="2265" dirty="0">
                <a:solidFill>
                  <a:srgbClr val="010101"/>
                </a:solidFill>
                <a:latin typeface="Lora Italics"/>
              </a:rPr>
              <a:t>To Identify specific communication challenges faced by children with disabilities.</a:t>
            </a:r>
          </a:p>
        </p:txBody>
      </p:sp>
      <p:sp>
        <p:nvSpPr>
          <p:cNvPr id="21" name="TextBox 21"/>
          <p:cNvSpPr txBox="1"/>
          <p:nvPr/>
        </p:nvSpPr>
        <p:spPr>
          <a:xfrm>
            <a:off x="2873216" y="4045870"/>
            <a:ext cx="7096427" cy="1127809"/>
          </a:xfrm>
          <a:prstGeom prst="rect">
            <a:avLst/>
          </a:prstGeom>
        </p:spPr>
        <p:txBody>
          <a:bodyPr lIns="0" tIns="0" rIns="0" bIns="0" rtlCol="0" anchor="t">
            <a:spAutoFit/>
          </a:bodyPr>
          <a:lstStyle/>
          <a:p>
            <a:pPr marL="0" lvl="0" indent="0" algn="l">
              <a:lnSpc>
                <a:spcPts val="3031"/>
              </a:lnSpc>
              <a:spcBef>
                <a:spcPct val="0"/>
              </a:spcBef>
            </a:pPr>
            <a:r>
              <a:rPr lang="en-US" sz="2165" dirty="0">
                <a:solidFill>
                  <a:srgbClr val="010101"/>
                </a:solidFill>
                <a:latin typeface="Lora Italics"/>
              </a:rPr>
              <a:t>To Create a Computerized Cognitive Retraining Program (CCRP) tailored to the cognitive abilities and needs of children with disabilities.</a:t>
            </a:r>
          </a:p>
        </p:txBody>
      </p:sp>
      <p:sp>
        <p:nvSpPr>
          <p:cNvPr id="22" name="TextBox 22"/>
          <p:cNvSpPr txBox="1"/>
          <p:nvPr/>
        </p:nvSpPr>
        <p:spPr>
          <a:xfrm>
            <a:off x="2877716" y="6088110"/>
            <a:ext cx="7091927" cy="1201611"/>
          </a:xfrm>
          <a:prstGeom prst="rect">
            <a:avLst/>
          </a:prstGeom>
        </p:spPr>
        <p:txBody>
          <a:bodyPr lIns="0" tIns="0" rIns="0" bIns="0" rtlCol="0" anchor="t">
            <a:spAutoFit/>
          </a:bodyPr>
          <a:lstStyle/>
          <a:p>
            <a:pPr algn="l">
              <a:lnSpc>
                <a:spcPts val="3171"/>
              </a:lnSpc>
            </a:pPr>
            <a:r>
              <a:rPr lang="en-US" sz="2265" dirty="0">
                <a:solidFill>
                  <a:srgbClr val="010101"/>
                </a:solidFill>
                <a:latin typeface="Lora Italics"/>
              </a:rPr>
              <a:t>To Evaluate the impact of the integrated CCRP and Sign Language Detection Web App on cognitive skills, communication abilities.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H="1">
            <a:off x="4954093" y="-208997"/>
            <a:ext cx="0" cy="10974228"/>
          </a:xfrm>
          <a:prstGeom prst="line">
            <a:avLst/>
          </a:prstGeom>
          <a:ln w="19050" cap="flat">
            <a:solidFill>
              <a:srgbClr val="100F0D"/>
            </a:solidFill>
            <a:prstDash val="solid"/>
            <a:headEnd type="none" w="sm" len="sm"/>
            <a:tailEnd type="none" w="sm" len="sm"/>
          </a:ln>
        </p:spPr>
      </p:sp>
      <p:grpSp>
        <p:nvGrpSpPr>
          <p:cNvPr id="3" name="Group 3"/>
          <p:cNvGrpSpPr/>
          <p:nvPr/>
        </p:nvGrpSpPr>
        <p:grpSpPr>
          <a:xfrm>
            <a:off x="0" y="0"/>
            <a:ext cx="4848206" cy="10287000"/>
            <a:chOff x="0" y="0"/>
            <a:chExt cx="1276894" cy="2709333"/>
          </a:xfrm>
        </p:grpSpPr>
        <p:sp>
          <p:nvSpPr>
            <p:cNvPr id="4" name="Freeform 4"/>
            <p:cNvSpPr/>
            <p:nvPr/>
          </p:nvSpPr>
          <p:spPr>
            <a:xfrm>
              <a:off x="0" y="0"/>
              <a:ext cx="1276894" cy="2709333"/>
            </a:xfrm>
            <a:custGeom>
              <a:avLst/>
              <a:gdLst/>
              <a:ahLst/>
              <a:cxnLst/>
              <a:rect l="l" t="t" r="r" b="b"/>
              <a:pathLst>
                <a:path w="1276894" h="2709333">
                  <a:moveTo>
                    <a:pt x="0" y="0"/>
                  </a:moveTo>
                  <a:lnTo>
                    <a:pt x="1276894" y="0"/>
                  </a:lnTo>
                  <a:lnTo>
                    <a:pt x="1276894" y="2709333"/>
                  </a:lnTo>
                  <a:lnTo>
                    <a:pt x="0" y="2709333"/>
                  </a:lnTo>
                  <a:close/>
                </a:path>
              </a:pathLst>
            </a:custGeom>
            <a:solidFill>
              <a:srgbClr val="DFD3CA"/>
            </a:solidFill>
          </p:spPr>
        </p:sp>
        <p:sp>
          <p:nvSpPr>
            <p:cNvPr id="5" name="TextBox 5"/>
            <p:cNvSpPr txBox="1"/>
            <p:nvPr/>
          </p:nvSpPr>
          <p:spPr>
            <a:xfrm>
              <a:off x="0" y="-28575"/>
              <a:ext cx="1276894" cy="2737908"/>
            </a:xfrm>
            <a:prstGeom prst="rect">
              <a:avLst/>
            </a:prstGeom>
          </p:spPr>
          <p:txBody>
            <a:bodyPr lIns="50800" tIns="50800" rIns="50800" bIns="50800" rtlCol="0" anchor="ctr"/>
            <a:lstStyle/>
            <a:p>
              <a:pPr algn="ctr">
                <a:lnSpc>
                  <a:spcPts val="2852"/>
                </a:lnSpc>
              </a:pPr>
              <a:endParaRPr/>
            </a:p>
          </p:txBody>
        </p:sp>
      </p:grpSp>
      <p:grpSp>
        <p:nvGrpSpPr>
          <p:cNvPr id="6" name="Group 6"/>
          <p:cNvGrpSpPr/>
          <p:nvPr/>
        </p:nvGrpSpPr>
        <p:grpSpPr>
          <a:xfrm>
            <a:off x="1656637" y="1771117"/>
            <a:ext cx="17822925" cy="6405099"/>
            <a:chOff x="0" y="0"/>
            <a:chExt cx="4694104" cy="1686940"/>
          </a:xfrm>
        </p:grpSpPr>
        <p:sp>
          <p:nvSpPr>
            <p:cNvPr id="7" name="Freeform 7"/>
            <p:cNvSpPr/>
            <p:nvPr/>
          </p:nvSpPr>
          <p:spPr>
            <a:xfrm>
              <a:off x="0" y="0"/>
              <a:ext cx="4694104" cy="1686940"/>
            </a:xfrm>
            <a:custGeom>
              <a:avLst/>
              <a:gdLst/>
              <a:ahLst/>
              <a:cxnLst/>
              <a:rect l="l" t="t" r="r" b="b"/>
              <a:pathLst>
                <a:path w="4694104" h="1686940">
                  <a:moveTo>
                    <a:pt x="0" y="0"/>
                  </a:moveTo>
                  <a:lnTo>
                    <a:pt x="4694104" y="0"/>
                  </a:lnTo>
                  <a:lnTo>
                    <a:pt x="4694104" y="1686940"/>
                  </a:lnTo>
                  <a:lnTo>
                    <a:pt x="0" y="1686940"/>
                  </a:lnTo>
                  <a:close/>
                </a:path>
              </a:pathLst>
            </a:custGeom>
            <a:solidFill>
              <a:srgbClr val="F2F1EB"/>
            </a:solidFill>
          </p:spPr>
        </p:sp>
        <p:sp>
          <p:nvSpPr>
            <p:cNvPr id="8" name="TextBox 8"/>
            <p:cNvSpPr txBox="1"/>
            <p:nvPr/>
          </p:nvSpPr>
          <p:spPr>
            <a:xfrm>
              <a:off x="0" y="-28575"/>
              <a:ext cx="4694104" cy="1715515"/>
            </a:xfrm>
            <a:prstGeom prst="rect">
              <a:avLst/>
            </a:prstGeom>
          </p:spPr>
          <p:txBody>
            <a:bodyPr lIns="50800" tIns="50800" rIns="50800" bIns="50800" rtlCol="0" anchor="ctr"/>
            <a:lstStyle/>
            <a:p>
              <a:pPr algn="ctr">
                <a:lnSpc>
                  <a:spcPts val="2852"/>
                </a:lnSpc>
              </a:pPr>
              <a:endParaRPr/>
            </a:p>
          </p:txBody>
        </p:sp>
      </p:grpSp>
      <p:sp>
        <p:nvSpPr>
          <p:cNvPr id="9" name="Freeform 9"/>
          <p:cNvSpPr/>
          <p:nvPr/>
        </p:nvSpPr>
        <p:spPr>
          <a:xfrm>
            <a:off x="7170766" y="2464639"/>
            <a:ext cx="10427038" cy="5357723"/>
          </a:xfrm>
          <a:custGeom>
            <a:avLst/>
            <a:gdLst/>
            <a:ahLst/>
            <a:cxnLst/>
            <a:rect l="l" t="t" r="r" b="b"/>
            <a:pathLst>
              <a:path w="10427038" h="5357723">
                <a:moveTo>
                  <a:pt x="0" y="0"/>
                </a:moveTo>
                <a:lnTo>
                  <a:pt x="10427038" y="0"/>
                </a:lnTo>
                <a:lnTo>
                  <a:pt x="10427038" y="5357722"/>
                </a:lnTo>
                <a:lnTo>
                  <a:pt x="0" y="5357722"/>
                </a:lnTo>
                <a:lnTo>
                  <a:pt x="0" y="0"/>
                </a:lnTo>
                <a:close/>
              </a:path>
            </a:pathLst>
          </a:custGeom>
          <a:blipFill>
            <a:blip r:embed="rId2"/>
            <a:stretch>
              <a:fillRect/>
            </a:stretch>
          </a:blipFill>
        </p:spPr>
      </p:sp>
      <p:sp>
        <p:nvSpPr>
          <p:cNvPr id="10" name="TextBox 10"/>
          <p:cNvSpPr txBox="1"/>
          <p:nvPr/>
        </p:nvSpPr>
        <p:spPr>
          <a:xfrm>
            <a:off x="2342841" y="3487221"/>
            <a:ext cx="5010731" cy="2649042"/>
          </a:xfrm>
          <a:prstGeom prst="rect">
            <a:avLst/>
          </a:prstGeom>
        </p:spPr>
        <p:txBody>
          <a:bodyPr lIns="0" tIns="0" rIns="0" bIns="0" rtlCol="0" anchor="t">
            <a:spAutoFit/>
          </a:bodyPr>
          <a:lstStyle/>
          <a:p>
            <a:pPr marL="0" lvl="0" indent="0" algn="l">
              <a:lnSpc>
                <a:spcPts val="10590"/>
              </a:lnSpc>
              <a:spcBef>
                <a:spcPct val="0"/>
              </a:spcBef>
            </a:pPr>
            <a:r>
              <a:rPr lang="en-US" sz="6457">
                <a:solidFill>
                  <a:srgbClr val="000000"/>
                </a:solidFill>
                <a:latin typeface="TAN Pearl Bold"/>
              </a:rPr>
              <a:t>System Design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FD3CA"/>
        </a:solidFill>
        <a:effectLst/>
      </p:bgPr>
    </p:bg>
    <p:spTree>
      <p:nvGrpSpPr>
        <p:cNvPr id="1" name=""/>
        <p:cNvGrpSpPr/>
        <p:nvPr/>
      </p:nvGrpSpPr>
      <p:grpSpPr>
        <a:xfrm>
          <a:off x="0" y="0"/>
          <a:ext cx="0" cy="0"/>
          <a:chOff x="0" y="0"/>
          <a:chExt cx="0" cy="0"/>
        </a:xfrm>
      </p:grpSpPr>
      <p:sp>
        <p:nvSpPr>
          <p:cNvPr id="2" name="TextBox 2"/>
          <p:cNvSpPr txBox="1"/>
          <p:nvPr/>
        </p:nvSpPr>
        <p:spPr>
          <a:xfrm>
            <a:off x="1584234" y="202868"/>
            <a:ext cx="9313802" cy="1318288"/>
          </a:xfrm>
          <a:prstGeom prst="rect">
            <a:avLst/>
          </a:prstGeom>
        </p:spPr>
        <p:txBody>
          <a:bodyPr lIns="0" tIns="0" rIns="0" bIns="0" rtlCol="0" anchor="t">
            <a:spAutoFit/>
          </a:bodyPr>
          <a:lstStyle/>
          <a:p>
            <a:pPr marL="0" lvl="0" indent="0" algn="l">
              <a:lnSpc>
                <a:spcPts val="10611"/>
              </a:lnSpc>
              <a:spcBef>
                <a:spcPct val="0"/>
              </a:spcBef>
            </a:pPr>
            <a:r>
              <a:rPr lang="en-US" sz="6470">
                <a:solidFill>
                  <a:srgbClr val="000000"/>
                </a:solidFill>
                <a:latin typeface="TAN Pearl"/>
              </a:rPr>
              <a:t>Raw Image Data:-</a:t>
            </a:r>
          </a:p>
        </p:txBody>
      </p:sp>
      <p:sp>
        <p:nvSpPr>
          <p:cNvPr id="3" name="AutoShape 3"/>
          <p:cNvSpPr/>
          <p:nvPr/>
        </p:nvSpPr>
        <p:spPr>
          <a:xfrm>
            <a:off x="10266418" y="2262405"/>
            <a:ext cx="10380725" cy="0"/>
          </a:xfrm>
          <a:prstGeom prst="line">
            <a:avLst/>
          </a:prstGeom>
          <a:ln w="19050" cap="flat">
            <a:solidFill>
              <a:srgbClr val="100F0D"/>
            </a:solidFill>
            <a:prstDash val="solid"/>
            <a:headEnd type="none" w="sm" len="sm"/>
            <a:tailEnd type="none" w="sm" len="sm"/>
          </a:ln>
        </p:spPr>
      </p:sp>
      <p:sp>
        <p:nvSpPr>
          <p:cNvPr id="4" name="Freeform 4"/>
          <p:cNvSpPr/>
          <p:nvPr/>
        </p:nvSpPr>
        <p:spPr>
          <a:xfrm>
            <a:off x="8479830" y="1424333"/>
            <a:ext cx="1786588" cy="1676145"/>
          </a:xfrm>
          <a:custGeom>
            <a:avLst/>
            <a:gdLst/>
            <a:ahLst/>
            <a:cxnLst/>
            <a:rect l="l" t="t" r="r" b="b"/>
            <a:pathLst>
              <a:path w="1786588" h="1676145">
                <a:moveTo>
                  <a:pt x="0" y="0"/>
                </a:moveTo>
                <a:lnTo>
                  <a:pt x="1786588" y="0"/>
                </a:lnTo>
                <a:lnTo>
                  <a:pt x="1786588" y="1676145"/>
                </a:lnTo>
                <a:lnTo>
                  <a:pt x="0" y="16761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10800000">
            <a:off x="2029736" y="8353697"/>
            <a:ext cx="3366871" cy="967975"/>
          </a:xfrm>
          <a:custGeom>
            <a:avLst/>
            <a:gdLst/>
            <a:ahLst/>
            <a:cxnLst/>
            <a:rect l="l" t="t" r="r" b="b"/>
            <a:pathLst>
              <a:path w="3366871" h="967975">
                <a:moveTo>
                  <a:pt x="0" y="0"/>
                </a:moveTo>
                <a:lnTo>
                  <a:pt x="3366871" y="0"/>
                </a:lnTo>
                <a:lnTo>
                  <a:pt x="3366871" y="967976"/>
                </a:lnTo>
                <a:lnTo>
                  <a:pt x="0" y="967976"/>
                </a:lnTo>
                <a:lnTo>
                  <a:pt x="0" y="0"/>
                </a:lnTo>
                <a:close/>
              </a:path>
            </a:pathLst>
          </a:custGeom>
          <a:blipFill>
            <a:blip r:embed="rId4">
              <a:alphaModFix amt="29000"/>
            </a:blip>
            <a:stretch>
              <a:fillRect/>
            </a:stretch>
          </a:blipFill>
        </p:spPr>
      </p:sp>
      <p:grpSp>
        <p:nvGrpSpPr>
          <p:cNvPr id="6" name="Group 6"/>
          <p:cNvGrpSpPr>
            <a:grpSpLocks noChangeAspect="1"/>
          </p:cNvGrpSpPr>
          <p:nvPr/>
        </p:nvGrpSpPr>
        <p:grpSpPr>
          <a:xfrm>
            <a:off x="2029736" y="4990915"/>
            <a:ext cx="3097689" cy="3598616"/>
            <a:chOff x="0" y="0"/>
            <a:chExt cx="5466080" cy="6350000"/>
          </a:xfrm>
        </p:grpSpPr>
        <p:sp>
          <p:nvSpPr>
            <p:cNvPr id="7" name="Freeform 7"/>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8" name="Freeform 8"/>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t="-7367" b="-7367"/>
              </a:stretch>
            </a:blipFill>
          </p:spPr>
        </p:sp>
        <p:sp>
          <p:nvSpPr>
            <p:cNvPr id="9" name="Freeform 9"/>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0" name="Freeform 10"/>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BF7"/>
            </a:solidFill>
          </p:spPr>
        </p:sp>
      </p:grpSp>
      <p:sp>
        <p:nvSpPr>
          <p:cNvPr id="11" name="Freeform 11"/>
          <p:cNvSpPr/>
          <p:nvPr/>
        </p:nvSpPr>
        <p:spPr>
          <a:xfrm rot="-10800000">
            <a:off x="6151088" y="8353697"/>
            <a:ext cx="3366871" cy="967975"/>
          </a:xfrm>
          <a:custGeom>
            <a:avLst/>
            <a:gdLst/>
            <a:ahLst/>
            <a:cxnLst/>
            <a:rect l="l" t="t" r="r" b="b"/>
            <a:pathLst>
              <a:path w="3366871" h="967975">
                <a:moveTo>
                  <a:pt x="0" y="0"/>
                </a:moveTo>
                <a:lnTo>
                  <a:pt x="3366871" y="0"/>
                </a:lnTo>
                <a:lnTo>
                  <a:pt x="3366871" y="967976"/>
                </a:lnTo>
                <a:lnTo>
                  <a:pt x="0" y="967976"/>
                </a:lnTo>
                <a:lnTo>
                  <a:pt x="0" y="0"/>
                </a:lnTo>
                <a:close/>
              </a:path>
            </a:pathLst>
          </a:custGeom>
          <a:blipFill>
            <a:blip r:embed="rId4">
              <a:alphaModFix amt="29000"/>
            </a:blip>
            <a:stretch>
              <a:fillRect/>
            </a:stretch>
          </a:blipFill>
        </p:spPr>
      </p:sp>
      <p:grpSp>
        <p:nvGrpSpPr>
          <p:cNvPr id="12" name="Group 12"/>
          <p:cNvGrpSpPr>
            <a:grpSpLocks noChangeAspect="1"/>
          </p:cNvGrpSpPr>
          <p:nvPr/>
        </p:nvGrpSpPr>
        <p:grpSpPr>
          <a:xfrm>
            <a:off x="6069159" y="4990915"/>
            <a:ext cx="3097689" cy="3598616"/>
            <a:chOff x="0" y="0"/>
            <a:chExt cx="5466080" cy="6350000"/>
          </a:xfrm>
        </p:grpSpPr>
        <p:sp>
          <p:nvSpPr>
            <p:cNvPr id="13" name="Freeform 13"/>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4" name="Freeform 14"/>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t="-2787" b="-2787"/>
              </a:stretch>
            </a:blipFill>
          </p:spPr>
        </p:sp>
        <p:sp>
          <p:nvSpPr>
            <p:cNvPr id="15" name="Freeform 15"/>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6" name="Freeform 16"/>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BF7"/>
            </a:solidFill>
          </p:spPr>
        </p:sp>
      </p:grpSp>
      <p:sp>
        <p:nvSpPr>
          <p:cNvPr id="17" name="Freeform 17"/>
          <p:cNvSpPr/>
          <p:nvPr/>
        </p:nvSpPr>
        <p:spPr>
          <a:xfrm rot="-10800000">
            <a:off x="9976473" y="8290325"/>
            <a:ext cx="3366871" cy="967975"/>
          </a:xfrm>
          <a:custGeom>
            <a:avLst/>
            <a:gdLst/>
            <a:ahLst/>
            <a:cxnLst/>
            <a:rect l="l" t="t" r="r" b="b"/>
            <a:pathLst>
              <a:path w="3366871" h="967975">
                <a:moveTo>
                  <a:pt x="0" y="0"/>
                </a:moveTo>
                <a:lnTo>
                  <a:pt x="3366871" y="0"/>
                </a:lnTo>
                <a:lnTo>
                  <a:pt x="3366871" y="967975"/>
                </a:lnTo>
                <a:lnTo>
                  <a:pt x="0" y="967975"/>
                </a:lnTo>
                <a:lnTo>
                  <a:pt x="0" y="0"/>
                </a:lnTo>
                <a:close/>
              </a:path>
            </a:pathLst>
          </a:custGeom>
          <a:blipFill>
            <a:blip r:embed="rId4">
              <a:alphaModFix amt="29000"/>
            </a:blip>
            <a:stretch>
              <a:fillRect/>
            </a:stretch>
          </a:blipFill>
        </p:spPr>
      </p:sp>
      <p:grpSp>
        <p:nvGrpSpPr>
          <p:cNvPr id="18" name="Group 18"/>
          <p:cNvGrpSpPr>
            <a:grpSpLocks noChangeAspect="1"/>
          </p:cNvGrpSpPr>
          <p:nvPr/>
        </p:nvGrpSpPr>
        <p:grpSpPr>
          <a:xfrm>
            <a:off x="10111064" y="4990915"/>
            <a:ext cx="3097689" cy="3598616"/>
            <a:chOff x="0" y="0"/>
            <a:chExt cx="5466080" cy="6350000"/>
          </a:xfrm>
        </p:grpSpPr>
        <p:sp>
          <p:nvSpPr>
            <p:cNvPr id="19" name="Freeform 19"/>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0" name="Freeform 20"/>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t="-9413" b="-9413"/>
              </a:stretch>
            </a:blipFill>
          </p:spPr>
        </p:sp>
        <p:sp>
          <p:nvSpPr>
            <p:cNvPr id="21" name="Freeform 21"/>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2" name="Freeform 22"/>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BF7"/>
            </a:solidFill>
          </p:spPr>
        </p:sp>
      </p:grpSp>
      <p:sp>
        <p:nvSpPr>
          <p:cNvPr id="23" name="Freeform 23"/>
          <p:cNvSpPr/>
          <p:nvPr/>
        </p:nvSpPr>
        <p:spPr>
          <a:xfrm rot="-10800000">
            <a:off x="14152577" y="8290325"/>
            <a:ext cx="3366871" cy="967975"/>
          </a:xfrm>
          <a:custGeom>
            <a:avLst/>
            <a:gdLst/>
            <a:ahLst/>
            <a:cxnLst/>
            <a:rect l="l" t="t" r="r" b="b"/>
            <a:pathLst>
              <a:path w="3366871" h="967975">
                <a:moveTo>
                  <a:pt x="0" y="0"/>
                </a:moveTo>
                <a:lnTo>
                  <a:pt x="3366871" y="0"/>
                </a:lnTo>
                <a:lnTo>
                  <a:pt x="3366871" y="967975"/>
                </a:lnTo>
                <a:lnTo>
                  <a:pt x="0" y="967975"/>
                </a:lnTo>
                <a:lnTo>
                  <a:pt x="0" y="0"/>
                </a:lnTo>
                <a:close/>
              </a:path>
            </a:pathLst>
          </a:custGeom>
          <a:blipFill>
            <a:blip r:embed="rId4">
              <a:alphaModFix amt="29000"/>
            </a:blip>
            <a:stretch>
              <a:fillRect/>
            </a:stretch>
          </a:blipFill>
        </p:spPr>
      </p:sp>
      <p:grpSp>
        <p:nvGrpSpPr>
          <p:cNvPr id="24" name="Group 24"/>
          <p:cNvGrpSpPr>
            <a:grpSpLocks noChangeAspect="1"/>
          </p:cNvGrpSpPr>
          <p:nvPr/>
        </p:nvGrpSpPr>
        <p:grpSpPr>
          <a:xfrm>
            <a:off x="14186589" y="4990915"/>
            <a:ext cx="3097689" cy="3598616"/>
            <a:chOff x="0" y="0"/>
            <a:chExt cx="5466080" cy="6350000"/>
          </a:xfrm>
        </p:grpSpPr>
        <p:sp>
          <p:nvSpPr>
            <p:cNvPr id="25" name="Freeform 25"/>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26" name="Freeform 26"/>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8"/>
              <a:stretch>
                <a:fillRect t="-2083" b="-2083"/>
              </a:stretch>
            </a:blipFill>
          </p:spPr>
        </p:sp>
        <p:sp>
          <p:nvSpPr>
            <p:cNvPr id="27" name="Freeform 27"/>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28" name="Freeform 28"/>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BF7"/>
            </a:solidFill>
          </p:spPr>
        </p:sp>
      </p:grpSp>
      <p:sp>
        <p:nvSpPr>
          <p:cNvPr id="29" name="AutoShape 29"/>
          <p:cNvSpPr/>
          <p:nvPr/>
        </p:nvSpPr>
        <p:spPr>
          <a:xfrm>
            <a:off x="-4139590" y="9277350"/>
            <a:ext cx="10380725" cy="0"/>
          </a:xfrm>
          <a:prstGeom prst="line">
            <a:avLst/>
          </a:prstGeom>
          <a:ln w="19050" cap="flat">
            <a:solidFill>
              <a:srgbClr val="100F0D"/>
            </a:solidFill>
            <a:prstDash val="solid"/>
            <a:headEnd type="none" w="sm" len="sm"/>
            <a:tailEnd type="none" w="sm" len="sm"/>
          </a:ln>
        </p:spPr>
      </p:sp>
      <p:pic>
        <p:nvPicPr>
          <p:cNvPr id="30" name="Picture 30"/>
          <p:cNvPicPr>
            <a:picLocks noChangeAspect="1"/>
          </p:cNvPicPr>
          <p:nvPr/>
        </p:nvPicPr>
        <p:blipFill>
          <a:blip r:embed="rId9"/>
          <a:srcRect/>
          <a:stretch>
            <a:fillRect/>
          </a:stretch>
        </p:blipFill>
        <p:spPr>
          <a:xfrm>
            <a:off x="190250" y="0"/>
            <a:ext cx="1294861" cy="2071778"/>
          </a:xfrm>
          <a:prstGeom prst="rect">
            <a:avLst/>
          </a:prstGeom>
        </p:spPr>
      </p:pic>
      <p:sp>
        <p:nvSpPr>
          <p:cNvPr id="31" name="TextBox 31"/>
          <p:cNvSpPr txBox="1"/>
          <p:nvPr/>
        </p:nvSpPr>
        <p:spPr>
          <a:xfrm>
            <a:off x="1086509" y="2203060"/>
            <a:ext cx="7365102" cy="1241687"/>
          </a:xfrm>
          <a:prstGeom prst="rect">
            <a:avLst/>
          </a:prstGeom>
        </p:spPr>
        <p:txBody>
          <a:bodyPr lIns="0" tIns="0" rIns="0" bIns="0" rtlCol="0" anchor="t">
            <a:spAutoFit/>
          </a:bodyPr>
          <a:lstStyle/>
          <a:p>
            <a:pPr marL="510608" lvl="1" indent="-255304" algn="l">
              <a:lnSpc>
                <a:spcPts val="3311"/>
              </a:lnSpc>
              <a:buFont typeface="Arial"/>
              <a:buChar char="•"/>
            </a:pPr>
            <a:r>
              <a:rPr lang="en-US" sz="2365" dirty="0">
                <a:solidFill>
                  <a:srgbClr val="010101"/>
                </a:solidFill>
                <a:latin typeface="Lora"/>
              </a:rPr>
              <a:t>The primary source of data for this project was the compiled dataset of American Sign Language (ASL)</a:t>
            </a:r>
          </a:p>
        </p:txBody>
      </p:sp>
      <p:sp>
        <p:nvSpPr>
          <p:cNvPr id="32" name="TextBox 32"/>
          <p:cNvSpPr txBox="1"/>
          <p:nvPr/>
        </p:nvSpPr>
        <p:spPr>
          <a:xfrm>
            <a:off x="2149945" y="7916653"/>
            <a:ext cx="2786980" cy="373672"/>
          </a:xfrm>
          <a:prstGeom prst="rect">
            <a:avLst/>
          </a:prstGeom>
        </p:spPr>
        <p:txBody>
          <a:bodyPr lIns="0" tIns="0" rIns="0" bIns="0" rtlCol="0" anchor="t">
            <a:spAutoFit/>
          </a:bodyPr>
          <a:lstStyle/>
          <a:p>
            <a:pPr marL="0" lvl="0" indent="0" algn="ctr">
              <a:lnSpc>
                <a:spcPts val="3028"/>
              </a:lnSpc>
              <a:spcBef>
                <a:spcPct val="0"/>
              </a:spcBef>
            </a:pPr>
            <a:r>
              <a:rPr lang="en-US" sz="2163">
                <a:solidFill>
                  <a:srgbClr val="010101"/>
                </a:solidFill>
                <a:latin typeface="Lora"/>
              </a:rPr>
              <a:t>OKAY</a:t>
            </a:r>
          </a:p>
        </p:txBody>
      </p:sp>
      <p:sp>
        <p:nvSpPr>
          <p:cNvPr id="33" name="TextBox 33"/>
          <p:cNvSpPr txBox="1"/>
          <p:nvPr/>
        </p:nvSpPr>
        <p:spPr>
          <a:xfrm>
            <a:off x="6151088" y="7886786"/>
            <a:ext cx="2786980" cy="373672"/>
          </a:xfrm>
          <a:prstGeom prst="rect">
            <a:avLst/>
          </a:prstGeom>
        </p:spPr>
        <p:txBody>
          <a:bodyPr lIns="0" tIns="0" rIns="0" bIns="0" rtlCol="0" anchor="t">
            <a:spAutoFit/>
          </a:bodyPr>
          <a:lstStyle/>
          <a:p>
            <a:pPr marL="0" lvl="0" indent="0" algn="ctr">
              <a:lnSpc>
                <a:spcPts val="3028"/>
              </a:lnSpc>
              <a:spcBef>
                <a:spcPct val="0"/>
              </a:spcBef>
            </a:pPr>
            <a:r>
              <a:rPr lang="en-US" sz="2163">
                <a:solidFill>
                  <a:srgbClr val="010101"/>
                </a:solidFill>
                <a:latin typeface="Lora"/>
              </a:rPr>
              <a:t>HELLO</a:t>
            </a:r>
          </a:p>
        </p:txBody>
      </p:sp>
      <p:sp>
        <p:nvSpPr>
          <p:cNvPr id="34" name="TextBox 34"/>
          <p:cNvSpPr txBox="1"/>
          <p:nvPr/>
        </p:nvSpPr>
        <p:spPr>
          <a:xfrm>
            <a:off x="10266418" y="7916653"/>
            <a:ext cx="2786980" cy="373672"/>
          </a:xfrm>
          <a:prstGeom prst="rect">
            <a:avLst/>
          </a:prstGeom>
        </p:spPr>
        <p:txBody>
          <a:bodyPr lIns="0" tIns="0" rIns="0" bIns="0" rtlCol="0" anchor="t">
            <a:spAutoFit/>
          </a:bodyPr>
          <a:lstStyle/>
          <a:p>
            <a:pPr marL="0" lvl="0" indent="0" algn="ctr">
              <a:lnSpc>
                <a:spcPts val="3028"/>
              </a:lnSpc>
              <a:spcBef>
                <a:spcPct val="0"/>
              </a:spcBef>
            </a:pPr>
            <a:r>
              <a:rPr lang="en-US" sz="2163" dirty="0">
                <a:solidFill>
                  <a:srgbClr val="010101"/>
                </a:solidFill>
                <a:latin typeface="Lora"/>
              </a:rPr>
              <a:t>YES</a:t>
            </a:r>
          </a:p>
        </p:txBody>
      </p:sp>
      <p:sp>
        <p:nvSpPr>
          <p:cNvPr id="35" name="TextBox 35"/>
          <p:cNvSpPr txBox="1"/>
          <p:nvPr/>
        </p:nvSpPr>
        <p:spPr>
          <a:xfrm>
            <a:off x="14380328" y="7886786"/>
            <a:ext cx="2786980" cy="373672"/>
          </a:xfrm>
          <a:prstGeom prst="rect">
            <a:avLst/>
          </a:prstGeom>
        </p:spPr>
        <p:txBody>
          <a:bodyPr lIns="0" tIns="0" rIns="0" bIns="0" rtlCol="0" anchor="t">
            <a:spAutoFit/>
          </a:bodyPr>
          <a:lstStyle/>
          <a:p>
            <a:pPr marL="0" lvl="0" indent="0" algn="ctr">
              <a:lnSpc>
                <a:spcPts val="3028"/>
              </a:lnSpc>
              <a:spcBef>
                <a:spcPct val="0"/>
              </a:spcBef>
            </a:pPr>
            <a:r>
              <a:rPr lang="en-US" sz="2163">
                <a:solidFill>
                  <a:srgbClr val="010101"/>
                </a:solidFill>
                <a:latin typeface="Lora"/>
              </a:rPr>
              <a:t>I LOVE YOU</a:t>
            </a:r>
          </a:p>
        </p:txBody>
      </p:sp>
      <p:sp>
        <p:nvSpPr>
          <p:cNvPr id="36" name="TextBox 36"/>
          <p:cNvSpPr txBox="1"/>
          <p:nvPr/>
        </p:nvSpPr>
        <p:spPr>
          <a:xfrm>
            <a:off x="1086509" y="3848058"/>
            <a:ext cx="13961816" cy="825753"/>
          </a:xfrm>
          <a:prstGeom prst="rect">
            <a:avLst/>
          </a:prstGeom>
        </p:spPr>
        <p:txBody>
          <a:bodyPr lIns="0" tIns="0" rIns="0" bIns="0" rtlCol="0" anchor="t">
            <a:spAutoFit/>
          </a:bodyPr>
          <a:lstStyle/>
          <a:p>
            <a:pPr marL="510608" lvl="1" indent="-255304" algn="l">
              <a:lnSpc>
                <a:spcPts val="3311"/>
              </a:lnSpc>
              <a:buFont typeface="Arial"/>
              <a:buChar char="•"/>
            </a:pPr>
            <a:r>
              <a:rPr lang="en-US" sz="2365" dirty="0">
                <a:solidFill>
                  <a:srgbClr val="010101"/>
                </a:solidFill>
                <a:latin typeface="Lora"/>
              </a:rPr>
              <a:t>There are 8 total classes, each with 500 images, 8 words are “Good”, “Hello”, “I love you”, “Yes”, “No”, “Please”, “Okay”, “Thank You”.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29956" y="5944026"/>
            <a:ext cx="19947911" cy="7894014"/>
            <a:chOff x="0" y="0"/>
            <a:chExt cx="5039628" cy="1994339"/>
          </a:xfrm>
        </p:grpSpPr>
        <p:sp>
          <p:nvSpPr>
            <p:cNvPr id="3" name="Freeform 3"/>
            <p:cNvSpPr/>
            <p:nvPr/>
          </p:nvSpPr>
          <p:spPr>
            <a:xfrm>
              <a:off x="0" y="0"/>
              <a:ext cx="5039628" cy="1994339"/>
            </a:xfrm>
            <a:custGeom>
              <a:avLst/>
              <a:gdLst/>
              <a:ahLst/>
              <a:cxnLst/>
              <a:rect l="l" t="t" r="r" b="b"/>
              <a:pathLst>
                <a:path w="5039628" h="1994339">
                  <a:moveTo>
                    <a:pt x="0" y="0"/>
                  </a:moveTo>
                  <a:lnTo>
                    <a:pt x="5039628" y="0"/>
                  </a:lnTo>
                  <a:lnTo>
                    <a:pt x="5039628" y="1994339"/>
                  </a:lnTo>
                  <a:lnTo>
                    <a:pt x="0" y="1994339"/>
                  </a:lnTo>
                  <a:close/>
                </a:path>
              </a:pathLst>
            </a:custGeom>
            <a:solidFill>
              <a:srgbClr val="DFD3CA"/>
            </a:solidFill>
            <a:ln cap="sq">
              <a:noFill/>
              <a:prstDash val="solid"/>
              <a:miter/>
            </a:ln>
          </p:spPr>
        </p:sp>
        <p:sp>
          <p:nvSpPr>
            <p:cNvPr id="4" name="TextBox 4"/>
            <p:cNvSpPr txBox="1"/>
            <p:nvPr/>
          </p:nvSpPr>
          <p:spPr>
            <a:xfrm>
              <a:off x="0" y="-47625"/>
              <a:ext cx="5039628" cy="2041964"/>
            </a:xfrm>
            <a:prstGeom prst="rect">
              <a:avLst/>
            </a:prstGeom>
          </p:spPr>
          <p:txBody>
            <a:bodyPr lIns="0" tIns="0" rIns="0" bIns="0" rtlCol="0" anchor="ctr"/>
            <a:lstStyle/>
            <a:p>
              <a:pPr marL="0" lvl="0" indent="0" algn="ctr">
                <a:lnSpc>
                  <a:spcPts val="3804"/>
                </a:lnSpc>
                <a:spcBef>
                  <a:spcPct val="0"/>
                </a:spcBef>
              </a:pPr>
              <a:endParaRPr/>
            </a:p>
          </p:txBody>
        </p:sp>
      </p:grpSp>
      <p:sp>
        <p:nvSpPr>
          <p:cNvPr id="5" name="Freeform 5"/>
          <p:cNvSpPr/>
          <p:nvPr/>
        </p:nvSpPr>
        <p:spPr>
          <a:xfrm rot="2571718">
            <a:off x="-2175741" y="8229600"/>
            <a:ext cx="3992153" cy="4114800"/>
          </a:xfrm>
          <a:custGeom>
            <a:avLst/>
            <a:gdLst/>
            <a:ahLst/>
            <a:cxnLst/>
            <a:rect l="l" t="t" r="r" b="b"/>
            <a:pathLst>
              <a:path w="3992153" h="4114800">
                <a:moveTo>
                  <a:pt x="0" y="0"/>
                </a:moveTo>
                <a:lnTo>
                  <a:pt x="3992154" y="0"/>
                </a:lnTo>
                <a:lnTo>
                  <a:pt x="399215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8100000">
            <a:off x="15981942" y="-1788025"/>
            <a:ext cx="3992153" cy="4114800"/>
          </a:xfrm>
          <a:custGeom>
            <a:avLst/>
            <a:gdLst/>
            <a:ahLst/>
            <a:cxnLst/>
            <a:rect l="l" t="t" r="r" b="b"/>
            <a:pathLst>
              <a:path w="3992153" h="4114800">
                <a:moveTo>
                  <a:pt x="0" y="0"/>
                </a:moveTo>
                <a:lnTo>
                  <a:pt x="3992153" y="0"/>
                </a:lnTo>
                <a:lnTo>
                  <a:pt x="39921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7"/>
          <p:cNvPicPr>
            <a:picLocks noChangeAspect="1"/>
          </p:cNvPicPr>
          <p:nvPr/>
        </p:nvPicPr>
        <p:blipFill>
          <a:blip r:embed="rId4"/>
          <a:srcRect/>
          <a:stretch>
            <a:fillRect/>
          </a:stretch>
        </p:blipFill>
        <p:spPr>
          <a:xfrm>
            <a:off x="192933" y="647919"/>
            <a:ext cx="2052350" cy="2487697"/>
          </a:xfrm>
          <a:prstGeom prst="rect">
            <a:avLst/>
          </a:prstGeom>
        </p:spPr>
      </p:pic>
      <p:pic>
        <p:nvPicPr>
          <p:cNvPr id="8" name="Picture 8"/>
          <p:cNvPicPr>
            <a:picLocks noChangeAspect="1"/>
          </p:cNvPicPr>
          <p:nvPr/>
        </p:nvPicPr>
        <p:blipFill>
          <a:blip r:embed="rId5"/>
          <a:srcRect/>
          <a:stretch>
            <a:fillRect/>
          </a:stretch>
        </p:blipFill>
        <p:spPr>
          <a:xfrm>
            <a:off x="9936166" y="1642570"/>
            <a:ext cx="7910036" cy="4469170"/>
          </a:xfrm>
          <a:prstGeom prst="rect">
            <a:avLst/>
          </a:prstGeom>
        </p:spPr>
      </p:pic>
      <p:sp>
        <p:nvSpPr>
          <p:cNvPr id="9" name="TextBox 9"/>
          <p:cNvSpPr txBox="1"/>
          <p:nvPr/>
        </p:nvSpPr>
        <p:spPr>
          <a:xfrm>
            <a:off x="2245283" y="762000"/>
            <a:ext cx="8560817" cy="2163309"/>
          </a:xfrm>
          <a:prstGeom prst="rect">
            <a:avLst/>
          </a:prstGeom>
        </p:spPr>
        <p:txBody>
          <a:bodyPr lIns="0" tIns="0" rIns="0" bIns="0" rtlCol="0" anchor="t">
            <a:spAutoFit/>
          </a:bodyPr>
          <a:lstStyle/>
          <a:p>
            <a:pPr marL="0" lvl="0" indent="0" algn="l">
              <a:lnSpc>
                <a:spcPts val="8632"/>
              </a:lnSpc>
              <a:spcBef>
                <a:spcPct val="0"/>
              </a:spcBef>
            </a:pPr>
            <a:r>
              <a:rPr lang="en-US" sz="5263">
                <a:solidFill>
                  <a:srgbClr val="000000"/>
                </a:solidFill>
                <a:latin typeface="TAN Pearl"/>
              </a:rPr>
              <a:t>Data Pre-processing: </a:t>
            </a:r>
          </a:p>
        </p:txBody>
      </p:sp>
      <p:sp>
        <p:nvSpPr>
          <p:cNvPr id="10" name="TextBox 10"/>
          <p:cNvSpPr txBox="1"/>
          <p:nvPr/>
        </p:nvSpPr>
        <p:spPr>
          <a:xfrm>
            <a:off x="1397429" y="3278583"/>
            <a:ext cx="8330543" cy="867225"/>
          </a:xfrm>
          <a:prstGeom prst="rect">
            <a:avLst/>
          </a:prstGeom>
        </p:spPr>
        <p:txBody>
          <a:bodyPr lIns="0" tIns="0" rIns="0" bIns="0" rtlCol="0" anchor="t">
            <a:spAutoFit/>
          </a:bodyPr>
          <a:lstStyle/>
          <a:p>
            <a:pPr marL="535735" lvl="1" indent="-267868" algn="l">
              <a:lnSpc>
                <a:spcPts val="3473"/>
              </a:lnSpc>
              <a:buFont typeface="Arial"/>
              <a:buChar char="•"/>
            </a:pPr>
            <a:r>
              <a:rPr lang="en-US" sz="2481" dirty="0">
                <a:solidFill>
                  <a:srgbClr val="010101"/>
                </a:solidFill>
                <a:latin typeface="Lora"/>
              </a:rPr>
              <a:t>All the images are uploaded to the Google Teachable Machine For training.</a:t>
            </a:r>
          </a:p>
        </p:txBody>
      </p:sp>
      <p:sp>
        <p:nvSpPr>
          <p:cNvPr id="11" name="TextBox 11"/>
          <p:cNvSpPr txBox="1"/>
          <p:nvPr/>
        </p:nvSpPr>
        <p:spPr>
          <a:xfrm>
            <a:off x="1401177" y="4585974"/>
            <a:ext cx="8330543" cy="3111429"/>
          </a:xfrm>
          <a:prstGeom prst="rect">
            <a:avLst/>
          </a:prstGeom>
        </p:spPr>
        <p:txBody>
          <a:bodyPr lIns="0" tIns="0" rIns="0" bIns="0" rtlCol="0" anchor="t">
            <a:spAutoFit/>
          </a:bodyPr>
          <a:lstStyle/>
          <a:p>
            <a:pPr marL="535735" lvl="1" indent="-267868" algn="l">
              <a:lnSpc>
                <a:spcPts val="3473"/>
              </a:lnSpc>
              <a:buFont typeface="Arial"/>
              <a:buChar char="•"/>
            </a:pPr>
            <a:r>
              <a:rPr lang="en-US" sz="2481" dirty="0">
                <a:solidFill>
                  <a:srgbClr val="010101"/>
                </a:solidFill>
                <a:latin typeface="Lora"/>
              </a:rPr>
              <a:t>Total 8 Classes were created and images were uploaded as per classes. Each class has given their name. </a:t>
            </a:r>
          </a:p>
          <a:p>
            <a:pPr marL="267867" lvl="1" algn="l">
              <a:lnSpc>
                <a:spcPts val="3473"/>
              </a:lnSpc>
            </a:pPr>
            <a:endParaRPr lang="en-US" sz="2481" dirty="0">
              <a:solidFill>
                <a:srgbClr val="010101"/>
              </a:solidFill>
              <a:latin typeface="Lora"/>
            </a:endParaRPr>
          </a:p>
          <a:p>
            <a:pPr marL="535735" lvl="1" indent="-267868" algn="l">
              <a:lnSpc>
                <a:spcPts val="3473"/>
              </a:lnSpc>
              <a:buFont typeface="Arial"/>
              <a:buChar char="•"/>
            </a:pPr>
            <a:r>
              <a:rPr lang="en-US" sz="2481" dirty="0">
                <a:solidFill>
                  <a:srgbClr val="010101"/>
                </a:solidFill>
                <a:latin typeface="Lora"/>
              </a:rPr>
              <a:t>Google Teachable Machine train the model and it is converted into </a:t>
            </a:r>
            <a:r>
              <a:rPr lang="en-US" sz="2481" dirty="0" err="1">
                <a:solidFill>
                  <a:srgbClr val="010101"/>
                </a:solidFill>
                <a:latin typeface="Lora"/>
              </a:rPr>
              <a:t>Keras</a:t>
            </a:r>
            <a:r>
              <a:rPr lang="en-US" sz="2481" dirty="0">
                <a:solidFill>
                  <a:srgbClr val="010101"/>
                </a:solidFill>
                <a:latin typeface="Lora"/>
              </a:rPr>
              <a:t> (.h5) format which can be compiled by Tensor flow.</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29956" y="5944026"/>
            <a:ext cx="19947911" cy="7894014"/>
            <a:chOff x="0" y="0"/>
            <a:chExt cx="5039628" cy="1994339"/>
          </a:xfrm>
        </p:grpSpPr>
        <p:sp>
          <p:nvSpPr>
            <p:cNvPr id="3" name="Freeform 3"/>
            <p:cNvSpPr/>
            <p:nvPr/>
          </p:nvSpPr>
          <p:spPr>
            <a:xfrm>
              <a:off x="0" y="0"/>
              <a:ext cx="5039628" cy="1994339"/>
            </a:xfrm>
            <a:custGeom>
              <a:avLst/>
              <a:gdLst/>
              <a:ahLst/>
              <a:cxnLst/>
              <a:rect l="l" t="t" r="r" b="b"/>
              <a:pathLst>
                <a:path w="5039628" h="1994339">
                  <a:moveTo>
                    <a:pt x="0" y="0"/>
                  </a:moveTo>
                  <a:lnTo>
                    <a:pt x="5039628" y="0"/>
                  </a:lnTo>
                  <a:lnTo>
                    <a:pt x="5039628" y="1994339"/>
                  </a:lnTo>
                  <a:lnTo>
                    <a:pt x="0" y="1994339"/>
                  </a:lnTo>
                  <a:close/>
                </a:path>
              </a:pathLst>
            </a:custGeom>
            <a:solidFill>
              <a:srgbClr val="DFD3CA"/>
            </a:solidFill>
            <a:ln cap="sq">
              <a:noFill/>
              <a:prstDash val="solid"/>
              <a:miter/>
            </a:ln>
          </p:spPr>
        </p:sp>
        <p:sp>
          <p:nvSpPr>
            <p:cNvPr id="4" name="TextBox 4"/>
            <p:cNvSpPr txBox="1"/>
            <p:nvPr/>
          </p:nvSpPr>
          <p:spPr>
            <a:xfrm>
              <a:off x="0" y="-47625"/>
              <a:ext cx="5039628" cy="2041964"/>
            </a:xfrm>
            <a:prstGeom prst="rect">
              <a:avLst/>
            </a:prstGeom>
          </p:spPr>
          <p:txBody>
            <a:bodyPr lIns="0" tIns="0" rIns="0" bIns="0" rtlCol="0" anchor="ctr"/>
            <a:lstStyle/>
            <a:p>
              <a:pPr marL="0" lvl="0" indent="0" algn="ctr">
                <a:lnSpc>
                  <a:spcPts val="3804"/>
                </a:lnSpc>
                <a:spcBef>
                  <a:spcPct val="0"/>
                </a:spcBef>
              </a:pPr>
              <a:endParaRPr/>
            </a:p>
          </p:txBody>
        </p:sp>
      </p:grpSp>
      <p:sp>
        <p:nvSpPr>
          <p:cNvPr id="5" name="Freeform 5"/>
          <p:cNvSpPr/>
          <p:nvPr/>
        </p:nvSpPr>
        <p:spPr>
          <a:xfrm rot="2571718">
            <a:off x="-2175741" y="8229600"/>
            <a:ext cx="3992153" cy="4114800"/>
          </a:xfrm>
          <a:custGeom>
            <a:avLst/>
            <a:gdLst/>
            <a:ahLst/>
            <a:cxnLst/>
            <a:rect l="l" t="t" r="r" b="b"/>
            <a:pathLst>
              <a:path w="3992153" h="4114800">
                <a:moveTo>
                  <a:pt x="0" y="0"/>
                </a:moveTo>
                <a:lnTo>
                  <a:pt x="3992154" y="0"/>
                </a:lnTo>
                <a:lnTo>
                  <a:pt x="399215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8100000">
            <a:off x="15981942" y="-1788025"/>
            <a:ext cx="3992153" cy="4114800"/>
          </a:xfrm>
          <a:custGeom>
            <a:avLst/>
            <a:gdLst/>
            <a:ahLst/>
            <a:cxnLst/>
            <a:rect l="l" t="t" r="r" b="b"/>
            <a:pathLst>
              <a:path w="3992153" h="4114800">
                <a:moveTo>
                  <a:pt x="0" y="0"/>
                </a:moveTo>
                <a:lnTo>
                  <a:pt x="3992153" y="0"/>
                </a:lnTo>
                <a:lnTo>
                  <a:pt x="39921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Picture 7"/>
          <p:cNvPicPr>
            <a:picLocks noChangeAspect="1"/>
          </p:cNvPicPr>
          <p:nvPr/>
        </p:nvPicPr>
        <p:blipFill>
          <a:blip r:embed="rId4"/>
          <a:srcRect/>
          <a:stretch>
            <a:fillRect/>
          </a:stretch>
        </p:blipFill>
        <p:spPr>
          <a:xfrm>
            <a:off x="0" y="752754"/>
            <a:ext cx="2227976" cy="2382862"/>
          </a:xfrm>
          <a:prstGeom prst="rect">
            <a:avLst/>
          </a:prstGeom>
        </p:spPr>
      </p:pic>
      <p:sp>
        <p:nvSpPr>
          <p:cNvPr id="8" name="Freeform 8"/>
          <p:cNvSpPr/>
          <p:nvPr/>
        </p:nvSpPr>
        <p:spPr>
          <a:xfrm>
            <a:off x="10259734" y="3135616"/>
            <a:ext cx="7871486" cy="4422344"/>
          </a:xfrm>
          <a:custGeom>
            <a:avLst/>
            <a:gdLst/>
            <a:ahLst/>
            <a:cxnLst/>
            <a:rect l="l" t="t" r="r" b="b"/>
            <a:pathLst>
              <a:path w="7871486" h="4422344">
                <a:moveTo>
                  <a:pt x="0" y="0"/>
                </a:moveTo>
                <a:lnTo>
                  <a:pt x="7871487" y="0"/>
                </a:lnTo>
                <a:lnTo>
                  <a:pt x="7871487" y="4422344"/>
                </a:lnTo>
                <a:lnTo>
                  <a:pt x="0" y="44223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2245283" y="762000"/>
            <a:ext cx="8560817" cy="2163309"/>
          </a:xfrm>
          <a:prstGeom prst="rect">
            <a:avLst/>
          </a:prstGeom>
        </p:spPr>
        <p:txBody>
          <a:bodyPr lIns="0" tIns="0" rIns="0" bIns="0" rtlCol="0" anchor="t">
            <a:spAutoFit/>
          </a:bodyPr>
          <a:lstStyle/>
          <a:p>
            <a:pPr marL="0" lvl="0" indent="0" algn="l">
              <a:lnSpc>
                <a:spcPts val="8632"/>
              </a:lnSpc>
              <a:spcBef>
                <a:spcPct val="0"/>
              </a:spcBef>
            </a:pPr>
            <a:r>
              <a:rPr lang="en-US" sz="5263">
                <a:solidFill>
                  <a:srgbClr val="000000"/>
                </a:solidFill>
                <a:latin typeface="TAN Pearl"/>
              </a:rPr>
              <a:t>Image Enhancement: </a:t>
            </a:r>
          </a:p>
        </p:txBody>
      </p:sp>
      <p:sp>
        <p:nvSpPr>
          <p:cNvPr id="10" name="TextBox 10"/>
          <p:cNvSpPr txBox="1"/>
          <p:nvPr/>
        </p:nvSpPr>
        <p:spPr>
          <a:xfrm>
            <a:off x="1397429" y="4300160"/>
            <a:ext cx="8330543" cy="867225"/>
          </a:xfrm>
          <a:prstGeom prst="rect">
            <a:avLst/>
          </a:prstGeom>
        </p:spPr>
        <p:txBody>
          <a:bodyPr lIns="0" tIns="0" rIns="0" bIns="0" rtlCol="0" anchor="t">
            <a:spAutoFit/>
          </a:bodyPr>
          <a:lstStyle/>
          <a:p>
            <a:pPr marL="535735" lvl="1" indent="-267868" algn="l">
              <a:lnSpc>
                <a:spcPts val="3473"/>
              </a:lnSpc>
              <a:buFont typeface="Arial"/>
              <a:buChar char="•"/>
            </a:pPr>
            <a:r>
              <a:rPr lang="en-US" sz="2481" dirty="0">
                <a:solidFill>
                  <a:srgbClr val="010101"/>
                </a:solidFill>
                <a:latin typeface="Lora"/>
              </a:rPr>
              <a:t>A combination of brightness, contrast, sharpness, and color enhancement was used on the images. </a:t>
            </a:r>
          </a:p>
        </p:txBody>
      </p:sp>
      <p:sp>
        <p:nvSpPr>
          <p:cNvPr id="11" name="TextBox 11"/>
          <p:cNvSpPr txBox="1"/>
          <p:nvPr/>
        </p:nvSpPr>
        <p:spPr>
          <a:xfrm>
            <a:off x="1397429" y="6064116"/>
            <a:ext cx="8330543" cy="1316066"/>
          </a:xfrm>
          <a:prstGeom prst="rect">
            <a:avLst/>
          </a:prstGeom>
        </p:spPr>
        <p:txBody>
          <a:bodyPr lIns="0" tIns="0" rIns="0" bIns="0" rtlCol="0" anchor="t">
            <a:spAutoFit/>
          </a:bodyPr>
          <a:lstStyle/>
          <a:p>
            <a:pPr marL="535735" lvl="1" indent="-267868" algn="l">
              <a:lnSpc>
                <a:spcPts val="3473"/>
              </a:lnSpc>
              <a:buFont typeface="Arial"/>
              <a:buChar char="•"/>
            </a:pPr>
            <a:r>
              <a:rPr lang="en-US" sz="2481" dirty="0">
                <a:solidFill>
                  <a:srgbClr val="010101"/>
                </a:solidFill>
                <a:latin typeface="Lora"/>
              </a:rPr>
              <a:t>Image pre-processing contains removing unwanted noise, adjusting brightness and contrast of the image, cropping the image as per requirement.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857</Words>
  <Application>Microsoft Office PowerPoint</Application>
  <PresentationFormat>Custom</PresentationFormat>
  <Paragraphs>79</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TAN Pearl Bold</vt:lpstr>
      <vt:lpstr>Arial</vt:lpstr>
      <vt:lpstr>Lora</vt:lpstr>
      <vt:lpstr>TAN Pearl</vt:lpstr>
      <vt:lpstr>Copperplate Gothic Bold</vt:lpstr>
      <vt:lpstr>Dream Avenue</vt:lpstr>
      <vt:lpstr>Merriweather</vt:lpstr>
      <vt:lpstr>Lora Bold Italics</vt:lpstr>
      <vt:lpstr>Lora Italics</vt:lpstr>
      <vt:lpstr>Calibri</vt:lpstr>
      <vt:lpstr>Lora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White Minimal Professional Portfolio Presentation</dc:title>
  <cp:lastModifiedBy>Anuj Pawar</cp:lastModifiedBy>
  <cp:revision>6</cp:revision>
  <dcterms:created xsi:type="dcterms:W3CDTF">2006-08-16T00:00:00Z</dcterms:created>
  <dcterms:modified xsi:type="dcterms:W3CDTF">2025-03-25T14:13:18Z</dcterms:modified>
  <dc:identifier>DAGEXdoz-U8</dc:identifier>
</cp:coreProperties>
</file>